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24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3.png>
</file>

<file path=ppt/media/image104.png>
</file>

<file path=ppt/media/image107.png>
</file>

<file path=ppt/media/image108.png>
</file>

<file path=ppt/media/image109.png>
</file>

<file path=ppt/media/image2.jpg>
</file>

<file path=ppt/media/image3.jpeg>
</file>

<file path=ppt/media/image4.jp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C8AA4-3179-425E-BE8F-CF130451BE47}" type="datetimeFigureOut">
              <a:rPr kumimoji="1" lang="ja-JP" altLang="en-US" smtClean="0"/>
              <a:t>2017/5/10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056DD-B418-4E00-98D5-6665A6FEF2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3786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C8AA4-3179-425E-BE8F-CF130451BE47}" type="datetimeFigureOut">
              <a:rPr kumimoji="1" lang="ja-JP" altLang="en-US" smtClean="0"/>
              <a:t>2017/5/10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056DD-B418-4E00-98D5-6665A6FEF2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85213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C8AA4-3179-425E-BE8F-CF130451BE47}" type="datetimeFigureOut">
              <a:rPr kumimoji="1" lang="ja-JP" altLang="en-US" smtClean="0"/>
              <a:t>2017/5/10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056DD-B418-4E00-98D5-6665A6FEF2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48516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C8AA4-3179-425E-BE8F-CF130451BE47}" type="datetimeFigureOut">
              <a:rPr kumimoji="1" lang="ja-JP" altLang="en-US" smtClean="0"/>
              <a:t>2017/5/10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056DD-B418-4E00-98D5-6665A6FEF2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0746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C8AA4-3179-425E-BE8F-CF130451BE47}" type="datetimeFigureOut">
              <a:rPr kumimoji="1" lang="ja-JP" altLang="en-US" smtClean="0"/>
              <a:t>2017/5/10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056DD-B418-4E00-98D5-6665A6FEF2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9886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C8AA4-3179-425E-BE8F-CF130451BE47}" type="datetimeFigureOut">
              <a:rPr kumimoji="1" lang="ja-JP" altLang="en-US" smtClean="0"/>
              <a:t>2017/5/10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056DD-B418-4E00-98D5-6665A6FEF2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5547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C8AA4-3179-425E-BE8F-CF130451BE47}" type="datetimeFigureOut">
              <a:rPr kumimoji="1" lang="ja-JP" altLang="en-US" smtClean="0"/>
              <a:t>2017/5/10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056DD-B418-4E00-98D5-6665A6FEF2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954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C8AA4-3179-425E-BE8F-CF130451BE47}" type="datetimeFigureOut">
              <a:rPr kumimoji="1" lang="ja-JP" altLang="en-US" smtClean="0"/>
              <a:t>2017/5/10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056DD-B418-4E00-98D5-6665A6FEF2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1349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C8AA4-3179-425E-BE8F-CF130451BE47}" type="datetimeFigureOut">
              <a:rPr kumimoji="1" lang="ja-JP" altLang="en-US" smtClean="0"/>
              <a:t>2017/5/10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056DD-B418-4E00-98D5-6665A6FEF2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9547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C8AA4-3179-425E-BE8F-CF130451BE47}" type="datetimeFigureOut">
              <a:rPr kumimoji="1" lang="ja-JP" altLang="en-US" smtClean="0"/>
              <a:t>2017/5/10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056DD-B418-4E00-98D5-6665A6FEF2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8921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C8AA4-3179-425E-BE8F-CF130451BE47}" type="datetimeFigureOut">
              <a:rPr kumimoji="1" lang="ja-JP" altLang="en-US" smtClean="0"/>
              <a:t>2017/5/10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4056DD-B418-4E00-98D5-6665A6FEF2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6426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6C8AA4-3179-425E-BE8F-CF130451BE47}" type="datetimeFigureOut">
              <a:rPr kumimoji="1" lang="ja-JP" altLang="en-US" smtClean="0"/>
              <a:t>2017/5/10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4056DD-B418-4E00-98D5-6665A6FEF2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489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3039761"/>
            <a:ext cx="9144000" cy="751575"/>
          </a:xfrm>
        </p:spPr>
        <p:txBody>
          <a:bodyPr>
            <a:noAutofit/>
          </a:bodyPr>
          <a:lstStyle/>
          <a:p>
            <a:r>
              <a:rPr lang="ja-JP" altLang="en-US" sz="4000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第</a:t>
            </a:r>
            <a:r>
              <a:rPr lang="en-US" altLang="ja-JP" sz="4000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</a:t>
            </a:r>
            <a:r>
              <a:rPr lang="ja-JP" altLang="en-US" sz="4000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章 強化</a:t>
            </a:r>
            <a:r>
              <a:rPr lang="ja-JP" altLang="en-US" sz="4000" dirty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学習</a:t>
            </a:r>
            <a:r>
              <a:rPr lang="ja-JP" altLang="en-US" sz="4000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の発展的理論</a:t>
            </a:r>
            <a:endParaRPr kumimoji="1" lang="ja-JP" altLang="en-US" sz="4000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4565865"/>
            <a:ext cx="9144000" cy="1655762"/>
          </a:xfrm>
        </p:spPr>
        <p:txBody>
          <a:bodyPr>
            <a:normAutofit/>
          </a:bodyPr>
          <a:lstStyle/>
          <a:p>
            <a:r>
              <a:rPr kumimoji="1" lang="en-US" altLang="ja-JP" sz="3200" dirty="0" smtClean="0"/>
              <a:t>Yuma Yamakura</a:t>
            </a:r>
            <a:endParaRPr kumimoji="1" lang="ja-JP" altLang="en-US" sz="3200" dirty="0"/>
          </a:p>
        </p:txBody>
      </p:sp>
      <p:cxnSp>
        <p:nvCxnSpPr>
          <p:cNvPr id="4" name="直線コネクタ 3"/>
          <p:cNvCxnSpPr/>
          <p:nvPr/>
        </p:nvCxnSpPr>
        <p:spPr>
          <a:xfrm>
            <a:off x="-115329" y="4054947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正方形/長方形 4"/>
          <p:cNvSpPr/>
          <p:nvPr/>
        </p:nvSpPr>
        <p:spPr>
          <a:xfrm>
            <a:off x="2483515" y="1897445"/>
            <a:ext cx="7109639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6000" dirty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これからの強化学習</a:t>
            </a:r>
            <a:endParaRPr lang="ja-JP" altLang="en-US" sz="6000" dirty="0"/>
          </a:p>
        </p:txBody>
      </p:sp>
    </p:spTree>
    <p:extLst>
      <p:ext uri="{BB962C8B-B14F-4D97-AF65-F5344CB8AC3E}">
        <p14:creationId xmlns:p14="http://schemas.microsoft.com/office/powerpoint/2010/main" val="3090670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2.4.1 </a:t>
            </a:r>
            <a:r>
              <a:rPr lang="en-US" altLang="ja-JP" sz="4000" b="1" dirty="0" err="1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XoL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の特徴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515600" cy="5165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sz="3200" b="1" dirty="0" smtClean="0"/>
              <a:t>&lt;</a:t>
            </a:r>
            <a:r>
              <a:rPr lang="ja-JP" altLang="en-US" sz="3200" b="1" dirty="0" smtClean="0"/>
              <a:t>特徴</a:t>
            </a:r>
            <a:r>
              <a:rPr lang="en-US" altLang="ja-JP" sz="3200" b="1" dirty="0" smtClean="0"/>
              <a:t>&gt;</a:t>
            </a:r>
          </a:p>
          <a:p>
            <a:pPr marL="0" indent="0">
              <a:buNone/>
            </a:pPr>
            <a:r>
              <a:rPr lang="ja-JP" altLang="en-US" sz="3200" b="1" dirty="0" smtClean="0"/>
              <a:t>①最適性よりも</a:t>
            </a:r>
            <a:r>
              <a:rPr lang="en-US" altLang="ja-JP" sz="3200" b="1" dirty="0" smtClean="0"/>
              <a:t>, </a:t>
            </a:r>
            <a:r>
              <a:rPr lang="ja-JP" altLang="en-US" sz="3200" b="1" dirty="0" smtClean="0"/>
              <a:t>少ない試行回数での合理性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/>
              <a:t>②教師信号は</a:t>
            </a:r>
            <a:r>
              <a:rPr lang="en-US" altLang="ja-JP" sz="3200" b="1" dirty="0" smtClean="0"/>
              <a:t>, </a:t>
            </a:r>
            <a:r>
              <a:rPr lang="ja-JP" altLang="en-US" sz="3200" b="1" dirty="0" smtClean="0"/>
              <a:t>目的達成による報酬と制約違反による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/>
              <a:t>　</a:t>
            </a:r>
            <a:r>
              <a:rPr lang="ja-JP" altLang="en-US" sz="3200" b="1" dirty="0" smtClean="0"/>
              <a:t>罰信号を考えて</a:t>
            </a:r>
            <a:r>
              <a:rPr lang="en-US" altLang="ja-JP" sz="3200" b="1" dirty="0" smtClean="0"/>
              <a:t>, </a:t>
            </a:r>
            <a:r>
              <a:rPr lang="ja-JP" altLang="en-US" sz="3200" b="1" dirty="0" smtClean="0"/>
              <a:t>設定が容易でない場合は行わない</a:t>
            </a:r>
            <a:endParaRPr lang="en-US" altLang="ja-JP" sz="3200" b="1" dirty="0" smtClean="0"/>
          </a:p>
          <a:p>
            <a:pPr marL="0" indent="0">
              <a:buNone/>
            </a:pPr>
            <a:endParaRPr lang="en-US" altLang="ja-JP" sz="3200" b="1" dirty="0" smtClean="0"/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表 6"/>
          <p:cNvGraphicFramePr>
            <a:graphicFrameLocks noGrp="1"/>
          </p:cNvGraphicFramePr>
          <p:nvPr>
            <p:extLst/>
          </p:nvPr>
        </p:nvGraphicFramePr>
        <p:xfrm>
          <a:off x="598616" y="3512293"/>
          <a:ext cx="11173254" cy="30513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24418">
                  <a:extLst>
                    <a:ext uri="{9D8B030D-6E8A-4147-A177-3AD203B41FA5}">
                      <a16:colId xmlns="" xmlns:a16="http://schemas.microsoft.com/office/drawing/2014/main" val="1474717870"/>
                    </a:ext>
                  </a:extLst>
                </a:gridCol>
                <a:gridCol w="3724418">
                  <a:extLst>
                    <a:ext uri="{9D8B030D-6E8A-4147-A177-3AD203B41FA5}">
                      <a16:colId xmlns="" xmlns:a16="http://schemas.microsoft.com/office/drawing/2014/main" val="2257659084"/>
                    </a:ext>
                  </a:extLst>
                </a:gridCol>
                <a:gridCol w="3724418">
                  <a:extLst>
                    <a:ext uri="{9D8B030D-6E8A-4147-A177-3AD203B41FA5}">
                      <a16:colId xmlns="" xmlns:a16="http://schemas.microsoft.com/office/drawing/2014/main" val="389052736"/>
                    </a:ext>
                  </a:extLst>
                </a:gridCol>
              </a:tblGrid>
              <a:tr h="762833">
                <a:tc>
                  <a:txBody>
                    <a:bodyPr/>
                    <a:lstStyle/>
                    <a:p>
                      <a:pPr algn="ctr"/>
                      <a:endParaRPr kumimoji="1" lang="ja-JP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 smtClean="0"/>
                        <a:t>経験強化型学習</a:t>
                      </a:r>
                      <a:r>
                        <a:rPr kumimoji="1" lang="en-US" altLang="ja-JP" sz="2800" dirty="0" err="1" smtClean="0"/>
                        <a:t>XoL</a:t>
                      </a:r>
                      <a:endParaRPr kumimoji="1" lang="ja-JP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 smtClean="0"/>
                        <a:t>DP</a:t>
                      </a:r>
                      <a:r>
                        <a:rPr kumimoji="1" lang="ja-JP" altLang="en-US" sz="2800" dirty="0" smtClean="0"/>
                        <a:t>ベース強化学習</a:t>
                      </a:r>
                      <a:endParaRPr kumimoji="1" lang="ja-JP" altLang="en-US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701644320"/>
                  </a:ext>
                </a:extLst>
              </a:tr>
              <a:tr h="762833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 smtClean="0"/>
                        <a:t>試行錯誤回数</a:t>
                      </a:r>
                      <a:endParaRPr kumimoji="1" lang="ja-JP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 smtClean="0"/>
                        <a:t>少ない</a:t>
                      </a:r>
                      <a:endParaRPr kumimoji="1" lang="ja-JP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 smtClean="0"/>
                        <a:t>多い</a:t>
                      </a:r>
                      <a:endParaRPr kumimoji="1" lang="ja-JP" altLang="en-US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584455224"/>
                  </a:ext>
                </a:extLst>
              </a:tr>
              <a:tr h="762833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 smtClean="0"/>
                        <a:t>報酬と罰の与え方</a:t>
                      </a:r>
                      <a:endParaRPr kumimoji="1" lang="ja-JP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 smtClean="0"/>
                        <a:t>優先順位を</a:t>
                      </a:r>
                      <a:r>
                        <a:rPr kumimoji="1" lang="en-US" altLang="ja-JP" sz="2800" dirty="0" smtClean="0"/>
                        <a:t>given</a:t>
                      </a:r>
                      <a:endParaRPr kumimoji="1" lang="ja-JP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 smtClean="0"/>
                        <a:t>値を設定</a:t>
                      </a:r>
                      <a:endParaRPr kumimoji="1" lang="ja-JP" altLang="en-US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354647607"/>
                  </a:ext>
                </a:extLst>
              </a:tr>
              <a:tr h="762833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800" dirty="0" smtClean="0"/>
                        <a:t>MDPs</a:t>
                      </a:r>
                      <a:r>
                        <a:rPr kumimoji="1" lang="ja-JP" altLang="en-US" sz="2800" dirty="0" smtClean="0"/>
                        <a:t>下の最適性</a:t>
                      </a:r>
                      <a:endParaRPr kumimoji="1" lang="ja-JP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 smtClean="0"/>
                        <a:t>合理性の追求</a:t>
                      </a:r>
                      <a:endParaRPr kumimoji="1" lang="ja-JP" alt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800" dirty="0" smtClean="0"/>
                        <a:t>最適性の追求</a:t>
                      </a:r>
                      <a:endParaRPr kumimoji="1" lang="ja-JP" altLang="en-US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7981448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2863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2.4.1 </a:t>
            </a:r>
            <a:r>
              <a:rPr lang="en-US" altLang="ja-JP" sz="4000" b="1" dirty="0" err="1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XoL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の手法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515600" cy="5165124"/>
          </a:xfrm>
        </p:spPr>
        <p:txBody>
          <a:bodyPr>
            <a:normAutofit/>
          </a:bodyPr>
          <a:lstStyle/>
          <a:p>
            <a:r>
              <a:rPr lang="en-US" altLang="ja-JP" sz="3200" b="1" dirty="0" smtClean="0"/>
              <a:t>1</a:t>
            </a:r>
            <a:r>
              <a:rPr lang="ja-JP" altLang="en-US" sz="3200" b="1" dirty="0" smtClean="0"/>
              <a:t>種類の報酬のみが存在する問題クラス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/>
              <a:t>⇒</a:t>
            </a:r>
            <a:r>
              <a:rPr lang="en-US" altLang="ja-JP" sz="3200" b="1" dirty="0" smtClean="0"/>
              <a:t>Profit Sharing(PS)</a:t>
            </a:r>
            <a:r>
              <a:rPr lang="ja-JP" altLang="en-US" sz="3200" b="1" dirty="0" smtClean="0"/>
              <a:t>の合理性定理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/>
              <a:t>　</a:t>
            </a:r>
            <a:r>
              <a:rPr lang="ja-JP" altLang="en-US" sz="3200" b="1" dirty="0" smtClean="0"/>
              <a:t>合理的政策形成アルゴリズム</a:t>
            </a:r>
            <a:r>
              <a:rPr lang="en-US" altLang="ja-JP" sz="3200" b="1" dirty="0" smtClean="0"/>
              <a:t>(RPM)</a:t>
            </a:r>
          </a:p>
          <a:p>
            <a:pPr marL="0" indent="0">
              <a:buNone/>
            </a:pPr>
            <a:r>
              <a:rPr lang="ja-JP" altLang="en-US" sz="3200" b="1" dirty="0"/>
              <a:t>　</a:t>
            </a:r>
            <a:r>
              <a:rPr lang="en-US" altLang="ja-JP" sz="3200" b="1" dirty="0" smtClean="0"/>
              <a:t>PS-r*</a:t>
            </a:r>
          </a:p>
          <a:p>
            <a:pPr marL="0" indent="0">
              <a:buNone/>
            </a:pPr>
            <a:r>
              <a:rPr lang="ja-JP" altLang="en-US" sz="3200" b="1" dirty="0"/>
              <a:t>　</a:t>
            </a:r>
            <a:r>
              <a:rPr lang="en-US" altLang="ja-JP" sz="3200" b="1" dirty="0" smtClean="0"/>
              <a:t>PS-r#</a:t>
            </a:r>
          </a:p>
          <a:p>
            <a:pPr marL="0" indent="0">
              <a:buNone/>
            </a:pPr>
            <a:r>
              <a:rPr lang="ja-JP" altLang="en-US" sz="3200" b="1" dirty="0"/>
              <a:t>　</a:t>
            </a:r>
            <a:r>
              <a:rPr lang="ja-JP" altLang="en-US" sz="3200" b="1" dirty="0" smtClean="0"/>
              <a:t>罰回避政策形成アルゴリズム</a:t>
            </a:r>
            <a:r>
              <a:rPr lang="en-US" altLang="ja-JP" sz="3200" b="1" dirty="0" smtClean="0"/>
              <a:t>(PARP)</a:t>
            </a:r>
          </a:p>
          <a:p>
            <a:pPr marL="0" indent="0">
              <a:buNone/>
            </a:pPr>
            <a:r>
              <a:rPr lang="ja-JP" altLang="en-US" sz="3200" b="1" dirty="0"/>
              <a:t>　</a:t>
            </a:r>
            <a:r>
              <a:rPr lang="ja-JP" altLang="en-US" sz="3200" b="1" dirty="0" smtClean="0"/>
              <a:t>連続空間に対応した手法</a:t>
            </a:r>
            <a:r>
              <a:rPr lang="en-US" altLang="ja-JP" sz="3200" b="1" dirty="0" smtClean="0"/>
              <a:t>[8] </a:t>
            </a:r>
            <a:endParaRPr lang="en-US" altLang="ja-JP" sz="3200" b="1" dirty="0"/>
          </a:p>
          <a:p>
            <a:endParaRPr lang="en-US" altLang="ja-JP" sz="3200" b="1" dirty="0" smtClean="0"/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1250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補足 </a:t>
            </a:r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: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ルール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515600" cy="5165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b="1" dirty="0" smtClean="0"/>
              <a:t>状態</a:t>
            </a:r>
            <a:r>
              <a:rPr lang="en-US" altLang="ja-JP" sz="3200" b="1" dirty="0" smtClean="0"/>
              <a:t>-</a:t>
            </a:r>
            <a:r>
              <a:rPr lang="ja-JP" altLang="en-US" sz="3200" b="1" dirty="0" smtClean="0"/>
              <a:t>行動ペアのことをルールという</a:t>
            </a:r>
            <a:endParaRPr lang="en-US" altLang="ja-JP" sz="3200" b="1" dirty="0" smtClean="0"/>
          </a:p>
          <a:p>
            <a:pPr marL="0" indent="0">
              <a:buNone/>
            </a:pPr>
            <a:endParaRPr lang="en-US" altLang="ja-JP" sz="3200" b="1" dirty="0"/>
          </a:p>
          <a:p>
            <a:pPr marL="0" indent="0">
              <a:buNone/>
            </a:pPr>
            <a:r>
              <a:rPr lang="ja-JP" altLang="en-US" sz="3200" b="1" dirty="0" smtClean="0"/>
              <a:t>初期状態あるいは罰を得た直後から次の罰までの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/>
              <a:t>ルール系列をエピソードという</a:t>
            </a:r>
            <a:endParaRPr lang="en-US" altLang="ja-JP" sz="3200" b="1" dirty="0" smtClean="0"/>
          </a:p>
          <a:p>
            <a:pPr marL="0" indent="0">
              <a:buNone/>
            </a:pPr>
            <a:endParaRPr lang="en-US" altLang="ja-JP" sz="3200" b="1" dirty="0"/>
          </a:p>
          <a:p>
            <a:pPr marL="0" indent="0">
              <a:buNone/>
            </a:pPr>
            <a:r>
              <a:rPr lang="ja-JP" altLang="en-US" sz="3200" b="1" dirty="0" smtClean="0"/>
              <a:t>直接罰を得たことのあるルールを</a:t>
            </a:r>
            <a:r>
              <a:rPr lang="ja-JP" altLang="en-US" sz="3200" b="1" dirty="0" smtClean="0">
                <a:solidFill>
                  <a:srgbClr val="FF0000"/>
                </a:solidFill>
              </a:rPr>
              <a:t>罰ルール</a:t>
            </a:r>
            <a:r>
              <a:rPr lang="ja-JP" altLang="en-US" sz="3200" b="1" dirty="0" smtClean="0"/>
              <a:t>という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en-US" altLang="ja-JP" sz="3200" b="1" dirty="0" smtClean="0"/>
              <a:t>※</a:t>
            </a:r>
            <a:r>
              <a:rPr lang="ja-JP" altLang="en-US" sz="3200" b="1" dirty="0" smtClean="0"/>
              <a:t>選択可能なルールが罰ルールまたは無効ルールのみ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/>
              <a:t>　</a:t>
            </a:r>
            <a:r>
              <a:rPr lang="ja-JP" altLang="en-US" sz="3200" b="1" dirty="0" smtClean="0"/>
              <a:t>⇒その状態を罰状態という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en-US" altLang="ja-JP" sz="3200" b="1" dirty="0" smtClean="0"/>
              <a:t>※</a:t>
            </a:r>
            <a:r>
              <a:rPr lang="ja-JP" altLang="en-US" sz="3200" b="1" dirty="0" smtClean="0"/>
              <a:t>罰状態に遷移する可能性のあるルールも罰ルール</a:t>
            </a:r>
            <a:endParaRPr lang="en-US" altLang="ja-JP" sz="3200" b="1" dirty="0"/>
          </a:p>
          <a:p>
            <a:pPr marL="0" indent="0">
              <a:buNone/>
            </a:pPr>
            <a:endParaRPr lang="en-US" altLang="ja-JP" sz="3200" b="1" dirty="0" smtClean="0"/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3039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補足 </a:t>
            </a:r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: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有効ルールと無効ルール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515600" cy="5165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b="1" dirty="0" smtClean="0"/>
              <a:t>あるエピソードで</a:t>
            </a:r>
            <a:r>
              <a:rPr lang="en-US" altLang="ja-JP" sz="3200" b="1" dirty="0" smtClean="0"/>
              <a:t>, </a:t>
            </a:r>
            <a:r>
              <a:rPr lang="ja-JP" altLang="en-US" sz="3200" b="1" dirty="0" smtClean="0"/>
              <a:t>同一状態で異なるルールを選択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/>
              <a:t>⇒そのあいだのルール系列を迂回系列という</a:t>
            </a:r>
            <a:endParaRPr lang="en-US" altLang="ja-JP" sz="3200" b="1" dirty="0" smtClean="0"/>
          </a:p>
          <a:p>
            <a:pPr marL="0" indent="0">
              <a:buNone/>
            </a:pPr>
            <a:endParaRPr lang="en-US" altLang="ja-JP" sz="3200" b="1" dirty="0"/>
          </a:p>
          <a:p>
            <a:pPr marL="0" indent="0">
              <a:buNone/>
            </a:pPr>
            <a:r>
              <a:rPr lang="ja-JP" altLang="en-US" sz="3200" b="1" dirty="0" smtClean="0"/>
              <a:t>現在までのすべてのエピソードで</a:t>
            </a:r>
            <a:r>
              <a:rPr lang="en-US" altLang="ja-JP" sz="3200" b="1" dirty="0" smtClean="0"/>
              <a:t>, </a:t>
            </a:r>
            <a:r>
              <a:rPr lang="ja-JP" altLang="en-US" sz="3200" b="1" dirty="0" smtClean="0"/>
              <a:t>常に迂回系列上に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/>
              <a:t>あるルールを無効ルールという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/>
              <a:t>それ</a:t>
            </a:r>
            <a:r>
              <a:rPr lang="ja-JP" altLang="en-US" sz="3200" b="1" dirty="0"/>
              <a:t>以外</a:t>
            </a:r>
            <a:r>
              <a:rPr lang="ja-JP" altLang="en-US" sz="3200" b="1" dirty="0" smtClean="0"/>
              <a:t>のルールを</a:t>
            </a:r>
            <a:r>
              <a:rPr lang="ja-JP" altLang="en-US" sz="3200" b="1" dirty="0" smtClean="0">
                <a:solidFill>
                  <a:srgbClr val="FF0000"/>
                </a:solidFill>
              </a:rPr>
              <a:t>有効ルール</a:t>
            </a:r>
            <a:r>
              <a:rPr lang="ja-JP" altLang="en-US" sz="3200" b="1" dirty="0" smtClean="0"/>
              <a:t>という</a:t>
            </a:r>
            <a:endParaRPr lang="en-US" altLang="ja-JP" sz="3200" b="1" dirty="0" smtClean="0"/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3566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補足 </a:t>
            </a:r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: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タイプ</a:t>
            </a:r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の混合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515600" cy="5165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b="1" dirty="0" smtClean="0">
                <a:solidFill>
                  <a:srgbClr val="FF0000"/>
                </a:solidFill>
              </a:rPr>
              <a:t>タイプ</a:t>
            </a:r>
            <a:r>
              <a:rPr lang="en-US" altLang="ja-JP" sz="3200" b="1" dirty="0" smtClean="0">
                <a:solidFill>
                  <a:srgbClr val="FF0000"/>
                </a:solidFill>
              </a:rPr>
              <a:t>2</a:t>
            </a:r>
            <a:r>
              <a:rPr lang="ja-JP" altLang="en-US" sz="3200" b="1" dirty="0" smtClean="0">
                <a:solidFill>
                  <a:srgbClr val="FF0000"/>
                </a:solidFill>
              </a:rPr>
              <a:t>の混合</a:t>
            </a:r>
            <a:r>
              <a:rPr lang="ja-JP" altLang="en-US" sz="3200" b="1" dirty="0" smtClean="0"/>
              <a:t>とは</a:t>
            </a:r>
            <a:r>
              <a:rPr lang="en-US" altLang="ja-JP" sz="3200" b="1" dirty="0" smtClean="0"/>
              <a:t>,</a:t>
            </a:r>
          </a:p>
          <a:p>
            <a:pPr marL="0" indent="0">
              <a:buNone/>
            </a:pPr>
            <a:r>
              <a:rPr lang="ja-JP" altLang="en-US" sz="3200" b="1" dirty="0" smtClean="0"/>
              <a:t>あるとき有効ルールと判定されたルールが</a:t>
            </a:r>
            <a:r>
              <a:rPr lang="en-US" altLang="ja-JP" sz="3200" b="1" dirty="0" smtClean="0"/>
              <a:t>,</a:t>
            </a:r>
          </a:p>
          <a:p>
            <a:pPr marL="0" indent="0">
              <a:buNone/>
            </a:pPr>
            <a:r>
              <a:rPr lang="ja-JP" altLang="en-US" sz="3200" b="1" dirty="0" smtClean="0"/>
              <a:t>ある時点以降</a:t>
            </a:r>
            <a:r>
              <a:rPr lang="en-US" altLang="ja-JP" sz="3200" b="1" dirty="0" smtClean="0"/>
              <a:t>, </a:t>
            </a:r>
            <a:r>
              <a:rPr lang="ja-JP" altLang="en-US" sz="3200" b="1" dirty="0" smtClean="0"/>
              <a:t>常に迂回系列上に存在する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en-US" altLang="ja-JP" sz="3200" b="1" dirty="0" smtClean="0"/>
              <a:t>(</a:t>
            </a:r>
            <a:r>
              <a:rPr lang="ja-JP" altLang="en-US" sz="3200" b="1" dirty="0" smtClean="0"/>
              <a:t>無効ルールになる</a:t>
            </a:r>
            <a:r>
              <a:rPr lang="en-US" altLang="ja-JP" sz="3200" b="1" dirty="0" smtClean="0"/>
              <a:t>)</a:t>
            </a:r>
            <a:r>
              <a:rPr lang="ja-JP" altLang="en-US" sz="3200" b="1" dirty="0" smtClean="0"/>
              <a:t>ことをいう</a:t>
            </a:r>
            <a:endParaRPr lang="en-US" altLang="ja-JP" sz="3200" b="1" dirty="0" smtClean="0"/>
          </a:p>
          <a:p>
            <a:pPr marL="0" indent="0">
              <a:buNone/>
            </a:pPr>
            <a:endParaRPr lang="en-US" altLang="ja-JP" sz="3200" b="1" dirty="0"/>
          </a:p>
          <a:p>
            <a:pPr marL="0" indent="0">
              <a:buNone/>
            </a:pPr>
            <a:r>
              <a:rPr lang="en-US" altLang="ja-JP" sz="3200" b="1" dirty="0" smtClean="0"/>
              <a:t>(</a:t>
            </a:r>
            <a:r>
              <a:rPr lang="ja-JP" altLang="en-US" sz="3200" b="1" dirty="0" smtClean="0"/>
              <a:t>タイプ</a:t>
            </a:r>
            <a:r>
              <a:rPr lang="en-US" altLang="ja-JP" sz="3200" b="1" dirty="0" smtClean="0"/>
              <a:t>2</a:t>
            </a:r>
            <a:r>
              <a:rPr lang="ja-JP" altLang="en-US" sz="3200" b="1" dirty="0" smtClean="0"/>
              <a:t>の混合ではないとは</a:t>
            </a:r>
            <a:r>
              <a:rPr lang="en-US" altLang="ja-JP" sz="3200" b="1" dirty="0" smtClean="0"/>
              <a:t>,</a:t>
            </a:r>
          </a:p>
          <a:p>
            <a:pPr marL="0" indent="0">
              <a:buNone/>
            </a:pPr>
            <a:r>
              <a:rPr lang="ja-JP" altLang="en-US" sz="3200" b="1" dirty="0"/>
              <a:t>決定的</a:t>
            </a:r>
            <a:r>
              <a:rPr lang="ja-JP" altLang="en-US" sz="3200" b="1" dirty="0" smtClean="0"/>
              <a:t>政策を得ることに近い？</a:t>
            </a:r>
            <a:r>
              <a:rPr lang="en-US" altLang="ja-JP" sz="3200" b="1" dirty="0" smtClean="0"/>
              <a:t>)</a:t>
            </a:r>
          </a:p>
          <a:p>
            <a:pPr marL="0" indent="0">
              <a:buNone/>
            </a:pPr>
            <a:r>
              <a:rPr lang="en-US" altLang="ja-JP" sz="3200" b="1" dirty="0" smtClean="0"/>
              <a:t>※</a:t>
            </a:r>
            <a:r>
              <a:rPr lang="ja-JP" altLang="en-US" sz="3200" b="1" dirty="0" smtClean="0"/>
              <a:t>決定的政策 </a:t>
            </a:r>
            <a:r>
              <a:rPr lang="en-US" altLang="ja-JP" sz="3200" b="1" dirty="0" smtClean="0"/>
              <a:t>: </a:t>
            </a:r>
            <a:r>
              <a:rPr lang="ja-JP" altLang="en-US" sz="3200" b="1" dirty="0" smtClean="0"/>
              <a:t>確率</a:t>
            </a:r>
            <a:r>
              <a:rPr lang="en-US" altLang="ja-JP" sz="3200" b="1" dirty="0" smtClean="0"/>
              <a:t>1</a:t>
            </a:r>
            <a:r>
              <a:rPr lang="ja-JP" altLang="en-US" sz="3200" b="1" dirty="0" smtClean="0"/>
              <a:t>である行動</a:t>
            </a:r>
            <a:r>
              <a:rPr lang="en-US" altLang="ja-JP" sz="3200" b="1" dirty="0" smtClean="0"/>
              <a:t>1</a:t>
            </a:r>
            <a:r>
              <a:rPr lang="ja-JP" altLang="en-US" sz="3200" b="1" dirty="0" smtClean="0"/>
              <a:t>つのみを選択する政策</a:t>
            </a:r>
            <a:endParaRPr lang="en-US" altLang="ja-JP" sz="3200" b="1" dirty="0" smtClean="0"/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9320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補足 </a:t>
            </a:r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: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合理的政策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515600" cy="5165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b="1" dirty="0" smtClean="0"/>
              <a:t>各状態に対し</a:t>
            </a:r>
            <a:r>
              <a:rPr lang="en-US" altLang="ja-JP" sz="3200" b="1" dirty="0" smtClean="0"/>
              <a:t>, </a:t>
            </a:r>
            <a:r>
              <a:rPr lang="ja-JP" altLang="en-US" sz="3200" b="1" dirty="0" smtClean="0"/>
              <a:t>選択すべき行動を与える関数を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>
                <a:solidFill>
                  <a:srgbClr val="FF0000"/>
                </a:solidFill>
              </a:rPr>
              <a:t>政策</a:t>
            </a:r>
            <a:r>
              <a:rPr lang="en-US" altLang="ja-JP" sz="3200" b="1" dirty="0" smtClean="0">
                <a:solidFill>
                  <a:srgbClr val="FF0000"/>
                </a:solidFill>
              </a:rPr>
              <a:t>(=</a:t>
            </a:r>
            <a:r>
              <a:rPr lang="ja-JP" altLang="en-US" sz="3200" b="1" dirty="0" smtClean="0">
                <a:solidFill>
                  <a:srgbClr val="FF0000"/>
                </a:solidFill>
              </a:rPr>
              <a:t>方策</a:t>
            </a:r>
            <a:r>
              <a:rPr lang="en-US" altLang="ja-JP" sz="3200" b="1" dirty="0" smtClean="0">
                <a:solidFill>
                  <a:srgbClr val="FF0000"/>
                </a:solidFill>
              </a:rPr>
              <a:t>, policy)</a:t>
            </a:r>
            <a:r>
              <a:rPr lang="ja-JP" altLang="en-US" sz="3200" b="1" dirty="0" smtClean="0"/>
              <a:t>という</a:t>
            </a:r>
            <a:endParaRPr lang="en-US" altLang="ja-JP" sz="3200" b="1" dirty="0" smtClean="0"/>
          </a:p>
          <a:p>
            <a:pPr marL="0" indent="0">
              <a:buNone/>
            </a:pPr>
            <a:endParaRPr lang="en-US" altLang="ja-JP" sz="3200" b="1" dirty="0"/>
          </a:p>
          <a:p>
            <a:pPr marL="0" indent="0">
              <a:buNone/>
            </a:pPr>
            <a:r>
              <a:rPr lang="ja-JP" altLang="en-US" sz="3200" b="1" dirty="0" smtClean="0"/>
              <a:t>単位行動</a:t>
            </a:r>
            <a:r>
              <a:rPr lang="ja-JP" altLang="en-US" sz="3200" b="1" dirty="0"/>
              <a:t>当</a:t>
            </a:r>
            <a:r>
              <a:rPr lang="ja-JP" altLang="en-US" sz="3200" b="1" dirty="0" smtClean="0"/>
              <a:t>たりの期待獲得報酬量が正である政策を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>
                <a:solidFill>
                  <a:srgbClr val="FF0000"/>
                </a:solidFill>
              </a:rPr>
              <a:t>合理的政策</a:t>
            </a:r>
            <a:r>
              <a:rPr lang="ja-JP" altLang="en-US" sz="3200" b="1" dirty="0" smtClean="0"/>
              <a:t>という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en-US" altLang="ja-JP" sz="3200" b="1" dirty="0" smtClean="0"/>
              <a:t>(</a:t>
            </a:r>
            <a:r>
              <a:rPr lang="ja-JP" altLang="en-US" sz="3200" b="1" dirty="0" smtClean="0"/>
              <a:t>罰ルールを回避して報酬を得ることのできる政策？</a:t>
            </a:r>
            <a:r>
              <a:rPr lang="en-US" altLang="ja-JP" sz="3200" b="1" dirty="0" smtClean="0"/>
              <a:t>)</a:t>
            </a:r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0926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0" y="2162629"/>
            <a:ext cx="12192000" cy="1628708"/>
          </a:xfrm>
        </p:spPr>
        <p:txBody>
          <a:bodyPr>
            <a:no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2.4.2 1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種類の報酬に対応した </a:t>
            </a:r>
            <a:r>
              <a:rPr lang="en-US" altLang="ja-JP" sz="4000" b="1" dirty="0" err="1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XoL</a:t>
            </a:r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手法</a:t>
            </a:r>
            <a:endParaRPr lang="en-US" altLang="ja-JP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cxnSp>
        <p:nvCxnSpPr>
          <p:cNvPr id="4" name="直線コネクタ 3"/>
          <p:cNvCxnSpPr/>
          <p:nvPr/>
        </p:nvCxnSpPr>
        <p:spPr>
          <a:xfrm>
            <a:off x="-115329" y="4054947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8660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2.4.2 Profit Sharing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コンテンツ プレースホルダー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169773"/>
                <a:ext cx="10515600" cy="5165124"/>
              </a:xfrm>
            </p:spPr>
            <p:txBody>
              <a:bodyPr>
                <a:normAutofit/>
              </a:bodyPr>
              <a:lstStyle/>
              <a:p>
                <a:r>
                  <a:rPr lang="en-US" altLang="ja-JP" sz="3200" b="1" dirty="0" smtClean="0"/>
                  <a:t>Profit Sharing</a:t>
                </a:r>
              </a:p>
              <a:p>
                <a:pPr marL="0" indent="0">
                  <a:buNone/>
                </a:pPr>
                <a:r>
                  <a:rPr lang="ja-JP" altLang="en-US" sz="3200" b="1" dirty="0"/>
                  <a:t>報酬</a:t>
                </a:r>
                <a:r>
                  <a:rPr lang="ja-JP" altLang="en-US" sz="3200" b="1" dirty="0" smtClean="0"/>
                  <a:t>を得たときに</a:t>
                </a:r>
                <a:r>
                  <a:rPr lang="en-US" altLang="ja-JP" sz="3200" b="1" dirty="0" smtClean="0"/>
                  <a:t>, </a:t>
                </a:r>
                <a:r>
                  <a:rPr lang="ja-JP" altLang="en-US" sz="3200" b="1" dirty="0" smtClean="0"/>
                  <a:t>エピソード単位で評価値を強化</a:t>
                </a:r>
                <a:endParaRPr lang="en-US" altLang="ja-JP" sz="3200" b="1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ja-JP" sz="32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ja-JP" sz="3200" b="1" i="1" smtClean="0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b>
                          <m:sSub>
                            <m:sSubPr>
                              <m:ctrlPr>
                                <a:rPr lang="en-US" altLang="ja-JP" sz="32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ja-JP" sz="3200" b="1" i="1" smtClean="0">
                                  <a:latin typeface="Cambria Math" panose="02040503050406030204" pitchFamily="18" charset="0"/>
                                </a:rPr>
                                <m:t>𝒓</m:t>
                              </m:r>
                            </m:e>
                            <m:sub>
                              <m:r>
                                <a:rPr lang="en-US" altLang="ja-JP" sz="3200" b="1" i="1" smtClean="0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sub>
                      </m:sSub>
                      <m:r>
                        <a:rPr lang="en-US" altLang="ja-JP" sz="3200" b="1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altLang="ja-JP" sz="32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ja-JP" sz="3200" b="1" i="1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b>
                          <m:sSub>
                            <m:sSubPr>
                              <m:ctrlPr>
                                <a:rPr lang="en-US" altLang="ja-JP" sz="32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ja-JP" sz="3200" b="1" i="1">
                                  <a:latin typeface="Cambria Math" panose="02040503050406030204" pitchFamily="18" charset="0"/>
                                </a:rPr>
                                <m:t>𝒓</m:t>
                              </m:r>
                            </m:e>
                            <m:sub>
                              <m:r>
                                <a:rPr lang="en-US" altLang="ja-JP" sz="3200" b="1" i="1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sub>
                          </m:sSub>
                        </m:sub>
                      </m:sSub>
                      <m:r>
                        <a:rPr lang="en-US" altLang="ja-JP" sz="3200" b="1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altLang="ja-JP" sz="32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ja-JP" sz="3200" b="1" i="1" smtClean="0">
                              <a:latin typeface="Cambria Math" panose="02040503050406030204" pitchFamily="18" charset="0"/>
                            </a:rPr>
                            <m:t>𝒇</m:t>
                          </m:r>
                        </m:e>
                        <m:sub>
                          <m:r>
                            <a:rPr lang="en-US" altLang="ja-JP" sz="32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</m:sSub>
                    </m:oMath>
                  </m:oMathPara>
                </a14:m>
                <a:endParaRPr lang="en-US" altLang="ja-JP" sz="3200" b="1" dirty="0" smtClean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32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3200" b="1" i="1">
                            <a:latin typeface="Cambria Math" panose="02040503050406030204" pitchFamily="18" charset="0"/>
                          </a:rPr>
                          <m:t>𝝎</m:t>
                        </m:r>
                      </m:e>
                      <m:sub>
                        <m:sSub>
                          <m:sSubPr>
                            <m:ctrlPr>
                              <a:rPr lang="en-US" altLang="ja-JP" sz="32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ja-JP" sz="3200" b="1" i="1">
                                <a:latin typeface="Cambria Math" panose="02040503050406030204" pitchFamily="18" charset="0"/>
                              </a:rPr>
                              <m:t>𝒓</m:t>
                            </m:r>
                          </m:e>
                          <m:sub>
                            <m:r>
                              <a:rPr lang="en-US" altLang="ja-JP" sz="3200" b="1" i="1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ja-JP" sz="3200" b="1" dirty="0" smtClean="0"/>
                  <a:t> : </a:t>
                </a:r>
                <a:r>
                  <a:rPr lang="ja-JP" altLang="en-US" sz="3200" b="1" dirty="0" smtClean="0"/>
                  <a:t>ルール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32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3200" b="1" i="1">
                            <a:latin typeface="Cambria Math" panose="02040503050406030204" pitchFamily="18" charset="0"/>
                          </a:rPr>
                          <m:t>𝒓</m:t>
                        </m:r>
                      </m:e>
                      <m:sub>
                        <m:r>
                          <a:rPr lang="en-US" altLang="ja-JP" sz="3200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ja-JP" altLang="en-US" sz="3200" b="1" dirty="0" err="1" smtClean="0"/>
                  <a:t>の評</a:t>
                </a:r>
                <a:r>
                  <a:rPr lang="ja-JP" altLang="en-US" sz="3200" b="1" dirty="0" smtClean="0"/>
                  <a:t>価値</a:t>
                </a:r>
                <a:endParaRPr lang="en-US" altLang="ja-JP" sz="3200" b="1" dirty="0" smtClean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32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3200" b="1" i="1">
                            <a:latin typeface="Cambria Math" panose="02040503050406030204" pitchFamily="18" charset="0"/>
                          </a:rPr>
                          <m:t>𝒇</m:t>
                        </m:r>
                      </m:e>
                      <m:sub>
                        <m:r>
                          <a:rPr lang="en-US" altLang="ja-JP" sz="3200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US" altLang="ja-JP" sz="3200" b="1" dirty="0" smtClean="0"/>
                  <a:t>   : </a:t>
                </a:r>
                <a:r>
                  <a:rPr lang="ja-JP" altLang="en-US" sz="3200" b="1" dirty="0" smtClean="0"/>
                  <a:t>報酬から</a:t>
                </a:r>
                <a14:m>
                  <m:oMath xmlns:m="http://schemas.openxmlformats.org/officeDocument/2006/math">
                    <m:r>
                      <a:rPr lang="en-US" altLang="ja-JP" sz="3200" b="1" i="1">
                        <a:latin typeface="Cambria Math" panose="02040503050406030204" pitchFamily="18" charset="0"/>
                      </a:rPr>
                      <m:t>𝒊</m:t>
                    </m:r>
                  </m:oMath>
                </a14:m>
                <a:r>
                  <a:rPr lang="ja-JP" altLang="en-US" sz="3200" b="1" dirty="0" smtClean="0"/>
                  <a:t>ステップ前の強化値</a:t>
                </a:r>
                <a:endParaRPr lang="en-US" altLang="ja-JP" sz="3200" b="1" dirty="0" smtClean="0"/>
              </a:p>
            </p:txBody>
          </p:sp>
        </mc:Choice>
        <mc:Fallback xmlns="">
          <p:sp>
            <p:nvSpPr>
              <p:cNvPr id="3" name="コンテンツ プレースホルダー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169773"/>
                <a:ext cx="10515600" cy="5165124"/>
              </a:xfrm>
              <a:blipFill>
                <a:blip r:embed="rId2"/>
                <a:stretch>
                  <a:fillRect l="-1507" t="-236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3624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2.4.2 Profit Sharing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の合理性定理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コンテンツ プレースホルダー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169773"/>
                <a:ext cx="10515600" cy="5165124"/>
              </a:xfrm>
            </p:spPr>
            <p:txBody>
              <a:bodyPr>
                <a:normAutofit/>
              </a:bodyPr>
              <a:lstStyle/>
              <a:p>
                <a:r>
                  <a:rPr lang="en-US" altLang="ja-JP" sz="3200" b="1" dirty="0" smtClean="0"/>
                  <a:t>Profit Sharing</a:t>
                </a:r>
                <a:r>
                  <a:rPr lang="ja-JP" altLang="en-US" sz="3200" b="1" dirty="0" smtClean="0"/>
                  <a:t>の合理性定理</a:t>
                </a:r>
                <a:endParaRPr lang="en-US" altLang="ja-JP" sz="3200" b="1" dirty="0" smtClean="0"/>
              </a:p>
              <a:p>
                <a:pPr marL="0" indent="0">
                  <a:buNone/>
                </a:pPr>
                <a:r>
                  <a:rPr lang="ja-JP" altLang="en-US" sz="3200" b="1" dirty="0"/>
                  <a:t>各状態</a:t>
                </a:r>
                <a:r>
                  <a:rPr lang="ja-JP" altLang="en-US" sz="3200" b="1" dirty="0" smtClean="0"/>
                  <a:t>で最も評価値の高いルールを選択し続ける政策が</a:t>
                </a:r>
                <a:endParaRPr lang="en-US" altLang="ja-JP" sz="3200" b="1" dirty="0" smtClean="0"/>
              </a:p>
              <a:p>
                <a:pPr marL="0" indent="0">
                  <a:buNone/>
                </a:pPr>
                <a:r>
                  <a:rPr lang="ja-JP" altLang="en-US" sz="3200" b="1" dirty="0" smtClean="0"/>
                  <a:t>合理的</a:t>
                </a:r>
                <a:r>
                  <a:rPr lang="ja-JP" altLang="en-US" sz="3200" b="1" dirty="0"/>
                  <a:t>政策</a:t>
                </a:r>
                <a:r>
                  <a:rPr lang="ja-JP" altLang="en-US" sz="3200" b="1" dirty="0" smtClean="0"/>
                  <a:t>となるための強化関数の必要十分条件</a:t>
                </a:r>
                <a:endParaRPr lang="en-US" altLang="ja-JP" sz="3200" b="1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ja-JP" sz="3200" b="1" i="1" smtClean="0">
                          <a:latin typeface="Cambria Math" panose="02040503050406030204" pitchFamily="18" charset="0"/>
                        </a:rPr>
                        <m:t>∀</m:t>
                      </m:r>
                      <m:r>
                        <a:rPr lang="en-US" altLang="ja-JP" sz="3200" b="1" i="1" smtClean="0">
                          <a:latin typeface="Cambria Math" panose="02040503050406030204" pitchFamily="18" charset="0"/>
                        </a:rPr>
                        <m:t>𝒊</m:t>
                      </m:r>
                      <m:r>
                        <a:rPr lang="en-US" altLang="ja-JP" sz="32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ja-JP" sz="3200" b="1" i="1" smtClean="0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altLang="ja-JP" sz="3200" b="1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altLang="ja-JP" sz="3200" b="1" i="1" smtClean="0">
                          <a:latin typeface="Cambria Math" panose="02040503050406030204" pitchFamily="18" charset="0"/>
                        </a:rPr>
                        <m:t>𝟐</m:t>
                      </m:r>
                      <m:r>
                        <a:rPr lang="en-US" altLang="ja-JP" sz="3200" b="1" i="1" smtClean="0">
                          <a:latin typeface="Cambria Math" panose="02040503050406030204" pitchFamily="18" charset="0"/>
                        </a:rPr>
                        <m:t>,…,</m:t>
                      </m:r>
                      <m:r>
                        <a:rPr lang="en-US" altLang="ja-JP" sz="3200" b="1" i="1" smtClean="0">
                          <a:latin typeface="Cambria Math" panose="02040503050406030204" pitchFamily="18" charset="0"/>
                        </a:rPr>
                        <m:t>𝑾</m:t>
                      </m:r>
                      <m:r>
                        <a:rPr lang="en-US" altLang="ja-JP" sz="3200" b="1" i="1" smtClean="0">
                          <a:latin typeface="Cambria Math" panose="02040503050406030204" pitchFamily="18" charset="0"/>
                        </a:rPr>
                        <m:t> , </m:t>
                      </m:r>
                      <m:r>
                        <a:rPr lang="en-US" altLang="ja-JP" sz="3200" b="1" i="1" smtClean="0">
                          <a:latin typeface="Cambria Math" panose="02040503050406030204" pitchFamily="18" charset="0"/>
                        </a:rPr>
                        <m:t>𝑳</m:t>
                      </m:r>
                      <m:nary>
                        <m:naryPr>
                          <m:chr m:val="∑"/>
                          <m:ctrlPr>
                            <a:rPr lang="en-US" altLang="ja-JP" sz="3200" b="1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ja-JP" sz="3200" b="1" i="1" smtClean="0">
                              <a:latin typeface="Cambria Math" panose="02040503050406030204" pitchFamily="18" charset="0"/>
                            </a:rPr>
                            <m:t>𝒋</m:t>
                          </m:r>
                          <m:r>
                            <a:rPr lang="en-US" altLang="ja-JP" sz="3200" b="1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ja-JP" sz="3200" b="1" i="1" smtClean="0">
                              <a:latin typeface="Cambria Math" panose="02040503050406030204" pitchFamily="18" charset="0"/>
                            </a:rPr>
                            <m:t>𝒊</m:t>
                          </m:r>
                        </m:sub>
                        <m:sup>
                          <m:r>
                            <a:rPr lang="en-US" altLang="ja-JP" sz="3200" b="1" i="1" smtClean="0">
                              <a:latin typeface="Cambria Math" panose="02040503050406030204" pitchFamily="18" charset="0"/>
                            </a:rPr>
                            <m:t>𝑾</m:t>
                          </m:r>
                        </m:sup>
                        <m:e>
                          <m:sSub>
                            <m:sSubPr>
                              <m:ctrlPr>
                                <a:rPr lang="en-US" altLang="ja-JP" sz="32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ja-JP" sz="3200" b="1" i="1" smtClean="0">
                                  <a:latin typeface="Cambria Math" panose="02040503050406030204" pitchFamily="18" charset="0"/>
                                </a:rPr>
                                <m:t>𝒇</m:t>
                              </m:r>
                            </m:e>
                            <m:sub>
                              <m:r>
                                <a:rPr lang="en-US" altLang="ja-JP" sz="3200" b="1" i="1" smtClean="0">
                                  <a:latin typeface="Cambria Math" panose="020405030504060302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US" altLang="ja-JP" sz="3200" b="1" i="1" smtClean="0">
                              <a:latin typeface="Cambria Math" panose="02040503050406030204" pitchFamily="18" charset="0"/>
                            </a:rPr>
                            <m:t>&lt;</m:t>
                          </m:r>
                          <m:sSub>
                            <m:sSubPr>
                              <m:ctrlPr>
                                <a:rPr lang="en-US" altLang="ja-JP" sz="32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ja-JP" sz="3200" b="1" i="1" smtClean="0">
                                  <a:latin typeface="Cambria Math" panose="02040503050406030204" pitchFamily="18" charset="0"/>
                                </a:rPr>
                                <m:t>𝒇</m:t>
                              </m:r>
                            </m:e>
                            <m:sub>
                              <m:r>
                                <a:rPr lang="en-US" altLang="ja-JP" sz="3200" b="1" i="1" smtClean="0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  <m:r>
                                <a:rPr lang="en-US" altLang="ja-JP" sz="3200" b="1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altLang="ja-JP" sz="3200" b="1" i="1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altLang="ja-JP" sz="3200" b="1" dirty="0" smtClean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altLang="ja-JP" sz="3200" b="1" i="1">
                        <a:latin typeface="Cambria Math" panose="02040503050406030204" pitchFamily="18" charset="0"/>
                      </a:rPr>
                      <m:t>𝑾</m:t>
                    </m:r>
                  </m:oMath>
                </a14:m>
                <a:r>
                  <a:rPr lang="en-US" altLang="ja-JP" sz="3200" b="1" dirty="0" smtClean="0"/>
                  <a:t> : </a:t>
                </a:r>
                <a:r>
                  <a:rPr lang="ja-JP" altLang="en-US" sz="3200" b="1" dirty="0" smtClean="0"/>
                  <a:t>エピソードの最大長</a:t>
                </a:r>
                <a:endParaRPr lang="en-US" altLang="ja-JP" sz="3200" b="1" dirty="0" smtClean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altLang="ja-JP" sz="3200" b="1" i="1" smtClean="0">
                        <a:latin typeface="Cambria Math" panose="02040503050406030204" pitchFamily="18" charset="0"/>
                      </a:rPr>
                      <m:t>𝑳</m:t>
                    </m:r>
                  </m:oMath>
                </a14:m>
                <a:r>
                  <a:rPr lang="en-US" altLang="ja-JP" sz="3200" b="1" dirty="0" smtClean="0"/>
                  <a:t>  : </a:t>
                </a:r>
                <a:r>
                  <a:rPr lang="ja-JP" altLang="en-US" sz="3200" b="1" dirty="0" smtClean="0"/>
                  <a:t>同一状態下に存在する有効ルールの最大個数</a:t>
                </a:r>
                <a:endParaRPr lang="en-US" altLang="ja-JP" sz="3200" b="1" dirty="0" smtClean="0"/>
              </a:p>
              <a:p>
                <a:pPr marL="0" indent="0">
                  <a:buNone/>
                </a:pPr>
                <a:r>
                  <a:rPr lang="ja-JP" altLang="en-US" sz="3200" b="1" dirty="0" smtClean="0"/>
                  <a:t>　　未知だが</a:t>
                </a:r>
                <a:r>
                  <a:rPr lang="en-US" altLang="ja-JP" sz="3200" b="1" dirty="0" smtClean="0"/>
                  <a:t>,</a:t>
                </a:r>
                <a:r>
                  <a:rPr lang="en-US" altLang="ja-JP" sz="3200" b="1" dirty="0"/>
                  <a:t> </a:t>
                </a:r>
                <a14:m>
                  <m:oMath xmlns:m="http://schemas.openxmlformats.org/officeDocument/2006/math">
                    <m:r>
                      <a:rPr lang="en-US" altLang="ja-JP" sz="3200" b="1" i="1">
                        <a:latin typeface="Cambria Math" panose="02040503050406030204" pitchFamily="18" charset="0"/>
                      </a:rPr>
                      <m:t>𝑳</m:t>
                    </m:r>
                    <m:r>
                      <a:rPr lang="en-US" altLang="ja-JP" sz="3200" b="1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ja-JP" sz="3200" b="1" dirty="0" smtClean="0"/>
                  <a:t> </a:t>
                </a:r>
                <a:r>
                  <a:rPr lang="ja-JP" altLang="en-US" sz="3200" b="1" dirty="0" smtClean="0"/>
                  <a:t>可能な行動の種類</a:t>
                </a:r>
                <a:r>
                  <a:rPr lang="en-US" altLang="ja-JP" sz="3200" b="1" dirty="0" smtClean="0"/>
                  <a:t>-1</a:t>
                </a:r>
                <a:r>
                  <a:rPr lang="ja-JP" altLang="en-US" sz="3200" b="1" dirty="0" smtClean="0"/>
                  <a:t>で十分</a:t>
                </a:r>
                <a:endParaRPr lang="en-US" altLang="ja-JP" sz="3200" b="1" dirty="0"/>
              </a:p>
            </p:txBody>
          </p:sp>
        </mc:Choice>
        <mc:Fallback xmlns="">
          <p:sp>
            <p:nvSpPr>
              <p:cNvPr id="3" name="コンテンツ プレースホルダー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169773"/>
                <a:ext cx="10515600" cy="5165124"/>
              </a:xfrm>
              <a:blipFill>
                <a:blip r:embed="rId2"/>
                <a:stretch>
                  <a:fillRect l="-1507" t="-236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0666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2.4.2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強化関数の例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515600" cy="5165124"/>
          </a:xfrm>
        </p:spPr>
        <p:txBody>
          <a:bodyPr>
            <a:normAutofit/>
          </a:bodyPr>
          <a:lstStyle/>
          <a:p>
            <a:r>
              <a:rPr lang="en-US" altLang="ja-JP" sz="3200" b="1" dirty="0" smtClean="0"/>
              <a:t>Profit Sharing</a:t>
            </a:r>
            <a:r>
              <a:rPr lang="ja-JP" altLang="en-US" sz="3200" b="1" dirty="0" smtClean="0"/>
              <a:t>の合理性定理を満たす強化関数</a:t>
            </a:r>
            <a:endParaRPr lang="en-US" altLang="ja-JP" sz="3200" b="1" dirty="0" smtClean="0"/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52" t="6756" r="46985" b="54926"/>
          <a:stretch/>
        </p:blipFill>
        <p:spPr>
          <a:xfrm rot="16200000">
            <a:off x="2181431" y="299363"/>
            <a:ext cx="4978848" cy="7941272"/>
          </a:xfrm>
          <a:prstGeom prst="rect">
            <a:avLst/>
          </a:prstGeom>
        </p:spPr>
      </p:pic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8779473" y="3089189"/>
            <a:ext cx="3739979" cy="4271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3200" b="1" dirty="0" smtClean="0"/>
              <a:t>公比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/>
              <a:t> </a:t>
            </a:r>
            <a:r>
              <a:rPr lang="en-US" altLang="ja-JP" sz="3200" b="1" dirty="0" smtClean="0"/>
              <a:t>1/(</a:t>
            </a:r>
            <a:r>
              <a:rPr lang="ja-JP" altLang="en-US" sz="3200" b="1" dirty="0" smtClean="0"/>
              <a:t>行動の種類</a:t>
            </a:r>
            <a:r>
              <a:rPr lang="en-US" altLang="ja-JP" sz="3200" b="1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2971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ja-JP" altLang="en-US" sz="4000" b="1" dirty="0" smtClean="0">
                <a:latin typeface="+mn-ea"/>
                <a:ea typeface="+mn-ea"/>
              </a:rPr>
              <a:t>目次</a:t>
            </a:r>
            <a:endParaRPr kumimoji="1" lang="ja-JP" altLang="en-US" sz="4000" b="1" dirty="0">
              <a:latin typeface="+mn-ea"/>
              <a:ea typeface="+mn-ea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515600" cy="5165124"/>
          </a:xfrm>
        </p:spPr>
        <p:txBody>
          <a:bodyPr>
            <a:noAutofit/>
          </a:bodyPr>
          <a:lstStyle/>
          <a:p>
            <a:r>
              <a:rPr kumimoji="1" lang="en-US" altLang="ja-JP" sz="3200" b="1" dirty="0" smtClean="0"/>
              <a:t>2.1 </a:t>
            </a:r>
            <a:r>
              <a:rPr kumimoji="1" lang="ja-JP" altLang="en-US" sz="3200" b="1" dirty="0" smtClean="0"/>
              <a:t>統計学習の観点から見た</a:t>
            </a:r>
            <a:r>
              <a:rPr kumimoji="1" lang="en-US" altLang="ja-JP" sz="3200" b="1" dirty="0" smtClean="0"/>
              <a:t>TD</a:t>
            </a:r>
            <a:r>
              <a:rPr kumimoji="1" lang="ja-JP" altLang="en-US" sz="3200" b="1" dirty="0" smtClean="0"/>
              <a:t>学習</a:t>
            </a:r>
            <a:endParaRPr kumimoji="1" lang="en-US" altLang="ja-JP" sz="3200" b="1" dirty="0" smtClean="0"/>
          </a:p>
          <a:p>
            <a:r>
              <a:rPr lang="en-US" altLang="ja-JP" sz="3200" b="1" dirty="0" smtClean="0"/>
              <a:t>2.2 </a:t>
            </a:r>
            <a:r>
              <a:rPr lang="ja-JP" altLang="en-US" sz="3200" b="1" dirty="0" smtClean="0"/>
              <a:t>強化学習アルゴリズムの理論性能解析と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en-US" altLang="ja-JP" sz="3200" b="1" dirty="0" smtClean="0"/>
              <a:t>        </a:t>
            </a:r>
            <a:r>
              <a:rPr lang="ja-JP" altLang="en-US" sz="3200" b="1" dirty="0" smtClean="0"/>
              <a:t>ベイズ統計による強化学習のモデル化</a:t>
            </a:r>
            <a:endParaRPr lang="en-US" altLang="ja-JP" sz="3200" b="1" dirty="0" smtClean="0"/>
          </a:p>
          <a:p>
            <a:r>
              <a:rPr kumimoji="1" lang="en-US" altLang="ja-JP" sz="3200" b="1" dirty="0" smtClean="0"/>
              <a:t>2.3 </a:t>
            </a:r>
            <a:r>
              <a:rPr kumimoji="1" lang="ja-JP" altLang="en-US" sz="3200" b="1" dirty="0" smtClean="0"/>
              <a:t>逆強化学習</a:t>
            </a:r>
            <a:r>
              <a:rPr kumimoji="1" lang="en-US" altLang="ja-JP" sz="3200" b="1" dirty="0" smtClean="0"/>
              <a:t>(Inverse </a:t>
            </a:r>
            <a:r>
              <a:rPr kumimoji="1" lang="en-US" altLang="ja-JP" sz="3200" b="1" dirty="0" err="1" smtClean="0"/>
              <a:t>Reinfocement</a:t>
            </a:r>
            <a:r>
              <a:rPr kumimoji="1" lang="en-US" altLang="ja-JP" sz="3200" b="1" dirty="0" smtClean="0"/>
              <a:t> Learning)</a:t>
            </a:r>
          </a:p>
          <a:p>
            <a:r>
              <a:rPr lang="en-US" altLang="ja-JP" sz="3200" b="1" dirty="0" smtClean="0"/>
              <a:t>2.4 </a:t>
            </a:r>
            <a:r>
              <a:rPr lang="ja-JP" altLang="en-US" sz="3200" b="1" dirty="0" smtClean="0"/>
              <a:t>試行錯誤回数の低減を指向した手法 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en-US" altLang="ja-JP" sz="3200" b="1" dirty="0" smtClean="0"/>
              <a:t>        : </a:t>
            </a:r>
            <a:r>
              <a:rPr lang="ja-JP" altLang="en-US" sz="3200" b="1" dirty="0" smtClean="0"/>
              <a:t>経験強化型学習 </a:t>
            </a:r>
            <a:r>
              <a:rPr lang="en-US" altLang="ja-JP" sz="3200" b="1" dirty="0" err="1" smtClean="0"/>
              <a:t>XoL</a:t>
            </a:r>
            <a:endParaRPr lang="en-US" altLang="ja-JP" sz="3200" b="1" dirty="0" smtClean="0"/>
          </a:p>
          <a:p>
            <a:r>
              <a:rPr kumimoji="1" lang="en-US" altLang="ja-JP" sz="3200" b="1" dirty="0" smtClean="0"/>
              <a:t>2.5 </a:t>
            </a:r>
            <a:r>
              <a:rPr kumimoji="1" lang="ja-JP" altLang="en-US" sz="3200" b="1" dirty="0" smtClean="0"/>
              <a:t>群強化学習法</a:t>
            </a:r>
            <a:endParaRPr kumimoji="1" lang="en-US" altLang="ja-JP" sz="3200" b="1" dirty="0" smtClean="0"/>
          </a:p>
          <a:p>
            <a:r>
              <a:rPr lang="en-US" altLang="ja-JP" sz="3200" b="1" dirty="0" smtClean="0"/>
              <a:t>2.6 </a:t>
            </a:r>
            <a:r>
              <a:rPr lang="ja-JP" altLang="en-US" sz="3200" b="1" dirty="0" smtClean="0"/>
              <a:t>リスク考慮型強化学習</a:t>
            </a:r>
            <a:endParaRPr lang="en-US" altLang="ja-JP" sz="3200" b="1" dirty="0" smtClean="0"/>
          </a:p>
          <a:p>
            <a:r>
              <a:rPr kumimoji="1" lang="en-US" altLang="ja-JP" sz="3200" b="1" dirty="0" smtClean="0"/>
              <a:t>2.7 </a:t>
            </a:r>
            <a:r>
              <a:rPr kumimoji="1" lang="ja-JP" altLang="en-US" sz="3200" b="1" dirty="0" smtClean="0"/>
              <a:t>複利型強化学習</a:t>
            </a:r>
            <a:endParaRPr kumimoji="1" lang="en-US" altLang="ja-JP" sz="3200" b="1" dirty="0" smtClean="0"/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22648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2.4.2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合理的政策形成アルゴリズム</a:t>
            </a:r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(RPM)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515600" cy="5165124"/>
          </a:xfrm>
        </p:spPr>
        <p:txBody>
          <a:bodyPr>
            <a:normAutofit/>
          </a:bodyPr>
          <a:lstStyle/>
          <a:p>
            <a:r>
              <a:rPr lang="en-US" altLang="ja-JP" sz="3200" b="1" dirty="0" smtClean="0"/>
              <a:t>RPM</a:t>
            </a:r>
          </a:p>
          <a:p>
            <a:pPr marL="0" indent="0">
              <a:buNone/>
            </a:pPr>
            <a:r>
              <a:rPr lang="ja-JP" altLang="en-US" sz="3200" b="1" dirty="0" smtClean="0"/>
              <a:t>あるエピソードにおいて同一の状態に対する行動選択の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/>
              <a:t>なかで</a:t>
            </a:r>
            <a:r>
              <a:rPr lang="en-US" altLang="ja-JP" sz="3200" b="1" dirty="0" smtClean="0"/>
              <a:t>, </a:t>
            </a:r>
            <a:r>
              <a:rPr lang="ja-JP" altLang="en-US" sz="3200" b="1" dirty="0" smtClean="0"/>
              <a:t>報酬に最も近い位置で選択された行動を含む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/>
              <a:t>ルールが有効ルール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/>
              <a:t>⇒発見した有効ルールを選び続けると合理的政策を獲得</a:t>
            </a:r>
            <a:endParaRPr lang="en-US" altLang="ja-JP" sz="3200" b="1" dirty="0" smtClean="0"/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0192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2.4.2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タイプ</a:t>
            </a:r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を含む</a:t>
            </a:r>
            <a:r>
              <a:rPr lang="ja-JP" altLang="en-US" sz="4000" b="1" dirty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場合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515600" cy="5165124"/>
          </a:xfrm>
        </p:spPr>
        <p:txBody>
          <a:bodyPr>
            <a:normAutofit/>
          </a:bodyPr>
          <a:lstStyle/>
          <a:p>
            <a:r>
              <a:rPr lang="en-US" altLang="ja-JP" sz="3200" b="1" dirty="0" smtClean="0"/>
              <a:t>RPM</a:t>
            </a:r>
          </a:p>
          <a:p>
            <a:pPr marL="0" indent="0">
              <a:buNone/>
            </a:pPr>
            <a:r>
              <a:rPr lang="ja-JP" altLang="en-US" sz="3200" b="1" dirty="0" smtClean="0"/>
              <a:t>マルチスタート法により合理的政策の獲得可能</a:t>
            </a:r>
            <a:endParaRPr lang="en-US" altLang="ja-JP" sz="3200" b="1" dirty="0" smtClean="0"/>
          </a:p>
          <a:p>
            <a:r>
              <a:rPr lang="en-US" altLang="ja-JP" sz="3200" b="1" dirty="0" smtClean="0"/>
              <a:t>PS-r*</a:t>
            </a:r>
          </a:p>
          <a:p>
            <a:pPr marL="0" indent="0">
              <a:buNone/>
            </a:pPr>
            <a:r>
              <a:rPr lang="en-US" altLang="ja-JP" sz="3200" b="1" dirty="0" smtClean="0"/>
              <a:t>RPM</a:t>
            </a:r>
            <a:r>
              <a:rPr lang="ja-JP" altLang="en-US" sz="3200" b="1" dirty="0" smtClean="0"/>
              <a:t>の拡張</a:t>
            </a:r>
            <a:r>
              <a:rPr lang="en-US" altLang="ja-JP" sz="3200" b="1" dirty="0" smtClean="0"/>
              <a:t>, </a:t>
            </a:r>
            <a:r>
              <a:rPr lang="ja-JP" altLang="en-US" sz="3200" b="1" dirty="0" smtClean="0"/>
              <a:t>統計的検定の選択回数に着目</a:t>
            </a:r>
            <a:endParaRPr lang="en-US" altLang="ja-JP" sz="3200" b="1" dirty="0"/>
          </a:p>
          <a:p>
            <a:r>
              <a:rPr lang="en-US" altLang="ja-JP" sz="3200" b="1" dirty="0" smtClean="0"/>
              <a:t>PS-r#</a:t>
            </a:r>
            <a:endParaRPr lang="en-US" altLang="ja-JP" sz="3200" b="1" dirty="0"/>
          </a:p>
          <a:p>
            <a:pPr marL="0" indent="0">
              <a:buNone/>
            </a:pPr>
            <a:r>
              <a:rPr lang="en-US" altLang="ja-JP" sz="3200" b="1" dirty="0"/>
              <a:t>RPM</a:t>
            </a:r>
            <a:r>
              <a:rPr lang="ja-JP" altLang="en-US" sz="3200" b="1" dirty="0"/>
              <a:t>の拡張</a:t>
            </a:r>
            <a:r>
              <a:rPr lang="en-US" altLang="ja-JP" sz="3200" b="1" dirty="0" smtClean="0"/>
              <a:t>, </a:t>
            </a:r>
            <a:r>
              <a:rPr lang="ja-JP" altLang="en-US" sz="3200" b="1" dirty="0" smtClean="0"/>
              <a:t>ルールの選択回数に着目</a:t>
            </a:r>
            <a:endParaRPr lang="en-US" altLang="ja-JP" sz="3200" b="1" dirty="0" smtClean="0"/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3362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0" y="2162629"/>
            <a:ext cx="12192000" cy="1628708"/>
          </a:xfrm>
        </p:spPr>
        <p:txBody>
          <a:bodyPr>
            <a:no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2.4.3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報酬および罰に対応した </a:t>
            </a:r>
            <a:r>
              <a:rPr lang="en-US" altLang="ja-JP" sz="4000" b="1" dirty="0" err="1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XoL</a:t>
            </a:r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手法</a:t>
            </a:r>
            <a:endParaRPr lang="en-US" altLang="ja-JP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cxnSp>
        <p:nvCxnSpPr>
          <p:cNvPr id="4" name="直線コネクタ 3"/>
          <p:cNvCxnSpPr/>
          <p:nvPr/>
        </p:nvCxnSpPr>
        <p:spPr>
          <a:xfrm>
            <a:off x="-115329" y="4054947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840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2.4.3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罰回避政策形成アルゴリズム</a:t>
            </a:r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(PARP)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727724" cy="5165124"/>
          </a:xfrm>
        </p:spPr>
        <p:txBody>
          <a:bodyPr>
            <a:normAutofit/>
          </a:bodyPr>
          <a:lstStyle/>
          <a:p>
            <a:r>
              <a:rPr lang="en-US" altLang="ja-JP" sz="3200" b="1" dirty="0" smtClean="0"/>
              <a:t>PARP</a:t>
            </a:r>
          </a:p>
          <a:p>
            <a:pPr marL="0" indent="0">
              <a:buNone/>
            </a:pPr>
            <a:r>
              <a:rPr lang="ja-JP" altLang="en-US" sz="3200" b="1" dirty="0"/>
              <a:t>報酬</a:t>
            </a:r>
            <a:r>
              <a:rPr lang="ja-JP" altLang="en-US" sz="3200" b="1" dirty="0" smtClean="0"/>
              <a:t>と罰がたかだか</a:t>
            </a:r>
            <a:r>
              <a:rPr lang="en-US" altLang="ja-JP" sz="3200" b="1" dirty="0" smtClean="0"/>
              <a:t>1</a:t>
            </a:r>
            <a:r>
              <a:rPr lang="ja-JP" altLang="en-US" sz="3200" b="1" dirty="0" smtClean="0"/>
              <a:t>種類ずつ存在する問題クラスに対応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/>
              <a:t>経験</a:t>
            </a:r>
            <a:r>
              <a:rPr lang="ja-JP" altLang="en-US" sz="3200" b="1" dirty="0" smtClean="0"/>
              <a:t>したすべてのルール集合から罰ルールを発見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/>
              <a:t>⇒除外したルール集合を作成し</a:t>
            </a:r>
            <a:r>
              <a:rPr lang="en-US" altLang="ja-JP" sz="3200" b="1" dirty="0" smtClean="0"/>
              <a:t>, </a:t>
            </a:r>
          </a:p>
          <a:p>
            <a:pPr marL="0" indent="0">
              <a:buNone/>
            </a:pPr>
            <a:r>
              <a:rPr lang="ja-JP" altLang="en-US" sz="3200" b="1" dirty="0"/>
              <a:t>　</a:t>
            </a:r>
            <a:r>
              <a:rPr lang="ja-JP" altLang="en-US" sz="3200" b="1" dirty="0" smtClean="0"/>
              <a:t>その集合のなかで行動選択</a:t>
            </a:r>
            <a:endParaRPr lang="en-US" altLang="ja-JP" sz="3200" b="1" dirty="0" smtClean="0"/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4373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2.4.3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罰回避政策形成アルゴリズム</a:t>
            </a:r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(PARP)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楕円 3"/>
          <p:cNvSpPr/>
          <p:nvPr/>
        </p:nvSpPr>
        <p:spPr>
          <a:xfrm>
            <a:off x="3262183" y="1578747"/>
            <a:ext cx="4794422" cy="1375719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 smtClean="0">
                <a:solidFill>
                  <a:schemeClr val="tx1"/>
                </a:solidFill>
              </a:rPr>
              <a:t>経験したすべてのルール集合</a:t>
            </a:r>
            <a:endParaRPr kumimoji="1" lang="ja-JP" altLang="en-US" sz="2800" dirty="0">
              <a:solidFill>
                <a:schemeClr val="tx1"/>
              </a:solidFill>
            </a:endParaRPr>
          </a:p>
        </p:txBody>
      </p:sp>
      <p:cxnSp>
        <p:nvCxnSpPr>
          <p:cNvPr id="7" name="直線矢印コネクタ 6"/>
          <p:cNvCxnSpPr>
            <a:stCxn id="4" idx="3"/>
            <a:endCxn id="11" idx="0"/>
          </p:cNvCxnSpPr>
          <p:nvPr/>
        </p:nvCxnSpPr>
        <p:spPr>
          <a:xfrm flipH="1">
            <a:off x="3235411" y="2752997"/>
            <a:ext cx="728899" cy="87873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矢印コネクタ 7"/>
          <p:cNvCxnSpPr>
            <a:stCxn id="4" idx="5"/>
            <a:endCxn id="12" idx="0"/>
          </p:cNvCxnSpPr>
          <p:nvPr/>
        </p:nvCxnSpPr>
        <p:spPr>
          <a:xfrm>
            <a:off x="7354478" y="2752997"/>
            <a:ext cx="959560" cy="87873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楕円 10"/>
          <p:cNvSpPr/>
          <p:nvPr/>
        </p:nvSpPr>
        <p:spPr>
          <a:xfrm>
            <a:off x="838200" y="3631735"/>
            <a:ext cx="4794422" cy="1375719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 smtClean="0">
                <a:solidFill>
                  <a:schemeClr val="tx1"/>
                </a:solidFill>
              </a:rPr>
              <a:t>罰ルール集合</a:t>
            </a:r>
            <a:endParaRPr kumimoji="1" lang="ja-JP" altLang="en-US" sz="2800" dirty="0">
              <a:solidFill>
                <a:schemeClr val="tx1"/>
              </a:solidFill>
            </a:endParaRPr>
          </a:p>
        </p:txBody>
      </p:sp>
      <p:sp>
        <p:nvSpPr>
          <p:cNvPr id="12" name="楕円 11"/>
          <p:cNvSpPr/>
          <p:nvPr/>
        </p:nvSpPr>
        <p:spPr>
          <a:xfrm>
            <a:off x="5916827" y="3631734"/>
            <a:ext cx="4794422" cy="1375719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 smtClean="0">
                <a:solidFill>
                  <a:schemeClr val="tx1"/>
                </a:solidFill>
              </a:rPr>
              <a:t>ルール集合</a:t>
            </a:r>
            <a:endParaRPr kumimoji="1" lang="ja-JP" altLang="en-US" sz="2800" dirty="0">
              <a:solidFill>
                <a:schemeClr val="tx1"/>
              </a:solidFill>
            </a:endParaRPr>
          </a:p>
        </p:txBody>
      </p:sp>
      <p:cxnSp>
        <p:nvCxnSpPr>
          <p:cNvPr id="16" name="直線矢印コネクタ 15"/>
          <p:cNvCxnSpPr>
            <a:stCxn id="12" idx="4"/>
          </p:cNvCxnSpPr>
          <p:nvPr/>
        </p:nvCxnSpPr>
        <p:spPr>
          <a:xfrm>
            <a:off x="8314038" y="5007453"/>
            <a:ext cx="0" cy="137687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コンテンツ プレースホルダー 2"/>
          <p:cNvSpPr txBox="1">
            <a:spLocks/>
          </p:cNvSpPr>
          <p:nvPr/>
        </p:nvSpPr>
        <p:spPr>
          <a:xfrm>
            <a:off x="8419071" y="5183658"/>
            <a:ext cx="3542270" cy="12006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3200" b="1" dirty="0" smtClean="0"/>
              <a:t>行動選択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/>
              <a:t>⇒</a:t>
            </a:r>
            <a:r>
              <a:rPr lang="en-US" altLang="ja-JP" sz="3200" b="1" dirty="0" smtClean="0"/>
              <a:t>2.4.2</a:t>
            </a:r>
            <a:r>
              <a:rPr lang="ja-JP" altLang="en-US" sz="3200" b="1" dirty="0" smtClean="0"/>
              <a:t>の手法</a:t>
            </a:r>
            <a:endParaRPr lang="en-US" altLang="ja-JP" sz="3200" b="1" dirty="0" smtClean="0"/>
          </a:p>
        </p:txBody>
      </p:sp>
      <p:sp>
        <p:nvSpPr>
          <p:cNvPr id="21" name="コンテンツ プレースホルダー 2"/>
          <p:cNvSpPr txBox="1">
            <a:spLocks/>
          </p:cNvSpPr>
          <p:nvPr/>
        </p:nvSpPr>
        <p:spPr>
          <a:xfrm>
            <a:off x="329439" y="2743671"/>
            <a:ext cx="3270421" cy="108739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ja-JP" altLang="en-US" sz="3200" b="1" dirty="0" smtClean="0"/>
              <a:t>罰ルール判定法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en-US" altLang="ja-JP" sz="3200" b="1" dirty="0" smtClean="0"/>
              <a:t>(PRJ)</a:t>
            </a:r>
          </a:p>
        </p:txBody>
      </p:sp>
    </p:spTree>
    <p:extLst>
      <p:ext uri="{BB962C8B-B14F-4D97-AF65-F5344CB8AC3E}">
        <p14:creationId xmlns:p14="http://schemas.microsoft.com/office/powerpoint/2010/main" val="355702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2.4.3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罰回避政策形成アルゴリズム</a:t>
            </a:r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(PARP)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図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57" t="5742" r="7141" b="56421"/>
          <a:stretch/>
        </p:blipFill>
        <p:spPr>
          <a:xfrm rot="16200000">
            <a:off x="3596225" y="-1421564"/>
            <a:ext cx="4667979" cy="10002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49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2.4.3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改良型罰回避政策形成アルゴリズム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727724" cy="5165124"/>
          </a:xfrm>
        </p:spPr>
        <p:txBody>
          <a:bodyPr>
            <a:normAutofit/>
          </a:bodyPr>
          <a:lstStyle/>
          <a:p>
            <a:r>
              <a:rPr lang="ja-JP" altLang="en-US" sz="3200" b="1" dirty="0" smtClean="0"/>
              <a:t>改良型</a:t>
            </a:r>
            <a:r>
              <a:rPr lang="en-US" altLang="ja-JP" sz="3200" b="1" dirty="0" smtClean="0"/>
              <a:t>PARP</a:t>
            </a:r>
          </a:p>
          <a:p>
            <a:pPr marL="0" indent="0">
              <a:buNone/>
            </a:pPr>
            <a:r>
              <a:rPr lang="en-US" altLang="ja-JP" sz="3200" b="1" dirty="0" smtClean="0"/>
              <a:t>PARP</a:t>
            </a:r>
            <a:r>
              <a:rPr lang="ja-JP" altLang="en-US" sz="3200" b="1" dirty="0" smtClean="0"/>
              <a:t>は状態数</a:t>
            </a:r>
            <a:r>
              <a:rPr lang="en-US" altLang="ja-JP" sz="3200" b="1" dirty="0" smtClean="0"/>
              <a:t>2</a:t>
            </a:r>
            <a:r>
              <a:rPr lang="ja-JP" altLang="en-US" sz="3200" b="1" dirty="0" smtClean="0"/>
              <a:t>乗オーダーの記憶容量が必要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/>
              <a:t>⇒記憶容量の改善</a:t>
            </a:r>
            <a:endParaRPr lang="en-US" altLang="ja-JP" sz="3200" b="1" dirty="0" smtClean="0"/>
          </a:p>
          <a:p>
            <a:pPr marL="0" indent="0">
              <a:buNone/>
            </a:pPr>
            <a:endParaRPr lang="en-US" altLang="ja-JP" sz="3200" b="1" dirty="0"/>
          </a:p>
          <a:p>
            <a:pPr marL="0" indent="0">
              <a:buNone/>
            </a:pPr>
            <a:endParaRPr lang="en-US" altLang="ja-JP" sz="3200" b="1" dirty="0" smtClean="0"/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761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2.4.3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改良型罰回避政策形成アルゴリズム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コンテンツ プレースホルダー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169773"/>
                <a:ext cx="10727724" cy="5165124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ja-JP" altLang="en-US" sz="3200" b="1" dirty="0" smtClean="0"/>
                  <a:t>罰ルール度  </a:t>
                </a:r>
                <a14:m>
                  <m:oMath xmlns:m="http://schemas.openxmlformats.org/officeDocument/2006/math">
                    <m:r>
                      <a:rPr lang="en-US" altLang="ja-JP" sz="3200" b="1" i="1">
                        <a:latin typeface="Cambria Math" panose="02040503050406030204" pitchFamily="18" charset="0"/>
                      </a:rPr>
                      <m:t>𝑷𝑳</m:t>
                    </m:r>
                    <m:d>
                      <m:dPr>
                        <m:ctrlPr>
                          <a:rPr lang="en-US" altLang="ja-JP" sz="32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sz="3200" b="1" i="1">
                            <a:latin typeface="Cambria Math" panose="02040503050406030204" pitchFamily="18" charset="0"/>
                          </a:rPr>
                          <m:t>𝒙𝒂</m:t>
                        </m:r>
                      </m:e>
                    </m:d>
                    <m:r>
                      <a:rPr lang="en-US" altLang="ja-JP" sz="3200" b="1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ja-JP" sz="3200" b="1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ja-JP" sz="32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ja-JP" sz="3200" b="1" i="1">
                                <a:latin typeface="Cambria Math" panose="02040503050406030204" pitchFamily="18" charset="0"/>
                              </a:rPr>
                              <m:t>𝑵</m:t>
                            </m:r>
                          </m:e>
                          <m:sub>
                            <m:r>
                              <a:rPr lang="en-US" altLang="ja-JP" sz="3200" b="1" i="1">
                                <a:latin typeface="Cambria Math" panose="02040503050406030204" pitchFamily="18" charset="0"/>
                              </a:rPr>
                              <m:t>𝒑</m:t>
                            </m:r>
                          </m:sub>
                        </m:sSub>
                        <m:d>
                          <m:dPr>
                            <m:ctrlPr>
                              <a:rPr lang="en-US" altLang="ja-JP" sz="3200" b="1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ja-JP" sz="3200" b="1" i="1">
                                <a:latin typeface="Cambria Math" panose="02040503050406030204" pitchFamily="18" charset="0"/>
                              </a:rPr>
                              <m:t>𝒙𝒂</m:t>
                            </m:r>
                          </m:e>
                        </m:d>
                      </m:num>
                      <m:den>
                        <m:r>
                          <a:rPr lang="en-US" altLang="ja-JP" sz="3200" b="1" i="1">
                            <a:latin typeface="Cambria Math" panose="02040503050406030204" pitchFamily="18" charset="0"/>
                          </a:rPr>
                          <m:t>𝑵</m:t>
                        </m:r>
                        <m:d>
                          <m:dPr>
                            <m:ctrlPr>
                              <a:rPr lang="en-US" altLang="ja-JP" sz="3200" b="1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ja-JP" sz="3200" b="1" i="1">
                                <a:latin typeface="Cambria Math" panose="02040503050406030204" pitchFamily="18" charset="0"/>
                              </a:rPr>
                              <m:t>𝒙𝒂</m:t>
                            </m:r>
                          </m:e>
                        </m:d>
                      </m:den>
                    </m:f>
                  </m:oMath>
                </a14:m>
                <a:endParaRPr lang="en-US" altLang="ja-JP" sz="3200" b="1" dirty="0"/>
              </a:p>
              <a:p>
                <a:pPr marL="0" indent="0">
                  <a:buNone/>
                </a:pPr>
                <a:endParaRPr lang="en-US" altLang="ja-JP" sz="3200" b="1" i="1" dirty="0" smtClean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altLang="ja-JP" sz="3200" b="1" i="1">
                        <a:latin typeface="Cambria Math" panose="02040503050406030204" pitchFamily="18" charset="0"/>
                      </a:rPr>
                      <m:t>𝒙𝒂</m:t>
                    </m:r>
                  </m:oMath>
                </a14:m>
                <a:r>
                  <a:rPr lang="en-US" altLang="ja-JP" sz="3200" b="1" dirty="0" smtClean="0">
                    <a:latin typeface="Cambria Math" panose="02040503050406030204" pitchFamily="18" charset="0"/>
                  </a:rPr>
                  <a:t> : </a:t>
                </a:r>
                <a:r>
                  <a:rPr lang="ja-JP" altLang="en-US" sz="3200" b="1" dirty="0" smtClean="0">
                    <a:latin typeface="Cambria Math" panose="02040503050406030204" pitchFamily="18" charset="0"/>
                  </a:rPr>
                  <a:t>ルール</a:t>
                </a:r>
                <a:endParaRPr lang="en-US" altLang="ja-JP" sz="3200" b="1" i="1" dirty="0" smtClean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altLang="ja-JP" sz="3200" b="1" i="1" dirty="0" smtClean="0">
                        <a:latin typeface="Cambria Math" panose="02040503050406030204" pitchFamily="18" charset="0"/>
                      </a:rPr>
                      <m:t>𝟎</m:t>
                    </m:r>
                    <m:r>
                      <a:rPr lang="ja-JP" altLang="en-US" sz="3200" b="1" i="1" dirty="0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ja-JP" sz="3200" b="1" i="1">
                        <a:latin typeface="Cambria Math" panose="02040503050406030204" pitchFamily="18" charset="0"/>
                      </a:rPr>
                      <m:t>𝑷𝑳</m:t>
                    </m:r>
                    <m:d>
                      <m:dPr>
                        <m:ctrlPr>
                          <a:rPr lang="en-US" altLang="ja-JP" sz="32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sz="3200" b="1" i="1">
                            <a:latin typeface="Cambria Math" panose="02040503050406030204" pitchFamily="18" charset="0"/>
                          </a:rPr>
                          <m:t>𝒙𝒂</m:t>
                        </m:r>
                      </m:e>
                    </m:d>
                    <m:r>
                      <a:rPr lang="ja-JP" altLang="en-US" sz="3200" b="1" i="1" dirty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ja-JP" sz="3200" b="1" i="1" dirty="0" smtClean="0"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r>
                  <a:rPr lang="en-US" altLang="ja-JP" sz="3200" b="1" dirty="0" smtClean="0"/>
                  <a:t> : </a:t>
                </a:r>
                <a:r>
                  <a:rPr lang="ja-JP" altLang="en-US" sz="3200" b="1" dirty="0" smtClean="0"/>
                  <a:t>各罰ルールの罰状態への遷移確率</a:t>
                </a:r>
                <a:endParaRPr lang="en-US" altLang="ja-JP" sz="3200" b="1" dirty="0" smtClean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32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3200" b="1" i="1">
                            <a:latin typeface="Cambria Math" panose="02040503050406030204" pitchFamily="18" charset="0"/>
                          </a:rPr>
                          <m:t>𝑵</m:t>
                        </m:r>
                      </m:e>
                      <m:sub>
                        <m:r>
                          <a:rPr lang="en-US" altLang="ja-JP" sz="3200" b="1" i="1">
                            <a:latin typeface="Cambria Math" panose="02040503050406030204" pitchFamily="18" charset="0"/>
                          </a:rPr>
                          <m:t>𝒑</m:t>
                        </m:r>
                      </m:sub>
                    </m:sSub>
                    <m:d>
                      <m:dPr>
                        <m:ctrlPr>
                          <a:rPr lang="en-US" altLang="ja-JP" sz="32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sz="3200" b="1" i="1">
                            <a:latin typeface="Cambria Math" panose="02040503050406030204" pitchFamily="18" charset="0"/>
                          </a:rPr>
                          <m:t>𝒙𝒂</m:t>
                        </m:r>
                      </m:e>
                    </m:d>
                  </m:oMath>
                </a14:m>
                <a:r>
                  <a:rPr lang="en-US" altLang="ja-JP" sz="3200" b="1" dirty="0" smtClean="0"/>
                  <a:t> : </a:t>
                </a:r>
                <a14:m>
                  <m:oMath xmlns:m="http://schemas.openxmlformats.org/officeDocument/2006/math">
                    <m:r>
                      <a:rPr lang="en-US" altLang="ja-JP" sz="3200" b="1" i="1">
                        <a:latin typeface="Cambria Math" panose="02040503050406030204" pitchFamily="18" charset="0"/>
                      </a:rPr>
                      <m:t>𝒙𝒂</m:t>
                    </m:r>
                  </m:oMath>
                </a14:m>
                <a:r>
                  <a:rPr lang="ja-JP" altLang="en-US" sz="3200" b="1" dirty="0" smtClean="0"/>
                  <a:t>が罰と判定された回数</a:t>
                </a:r>
                <a:endParaRPr lang="en-US" altLang="ja-JP" sz="3200" b="1" dirty="0" smtClean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altLang="ja-JP" sz="3200" b="1" i="1">
                        <a:latin typeface="Cambria Math" panose="02040503050406030204" pitchFamily="18" charset="0"/>
                      </a:rPr>
                      <m:t>𝑵</m:t>
                    </m:r>
                    <m:d>
                      <m:dPr>
                        <m:ctrlPr>
                          <a:rPr lang="en-US" altLang="ja-JP" sz="32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sz="3200" b="1" i="1">
                            <a:latin typeface="Cambria Math" panose="02040503050406030204" pitchFamily="18" charset="0"/>
                          </a:rPr>
                          <m:t>𝒙𝒂</m:t>
                        </m:r>
                      </m:e>
                    </m:d>
                  </m:oMath>
                </a14:m>
                <a:r>
                  <a:rPr lang="en-US" altLang="ja-JP" sz="3200" b="1" dirty="0" smtClean="0"/>
                  <a:t> : </a:t>
                </a:r>
                <a14:m>
                  <m:oMath xmlns:m="http://schemas.openxmlformats.org/officeDocument/2006/math">
                    <m:r>
                      <a:rPr lang="en-US" altLang="ja-JP" sz="3200" b="1" i="1">
                        <a:latin typeface="Cambria Math" panose="02040503050406030204" pitchFamily="18" charset="0"/>
                      </a:rPr>
                      <m:t>𝒙𝒂</m:t>
                    </m:r>
                  </m:oMath>
                </a14:m>
                <a:r>
                  <a:rPr lang="ja-JP" altLang="en-US" sz="3200" b="1" dirty="0" smtClean="0"/>
                  <a:t>を選んだ回数</a:t>
                </a:r>
                <a:endParaRPr lang="en-US" altLang="ja-JP" sz="3200" b="1" dirty="0" smtClean="0"/>
              </a:p>
              <a:p>
                <a:pPr marL="0" indent="0">
                  <a:buNone/>
                </a:pPr>
                <a:endParaRPr lang="en-US" altLang="ja-JP" sz="3200" b="1" dirty="0" smtClean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altLang="ja-JP" sz="3200" b="1" i="1">
                        <a:latin typeface="Cambria Math" panose="02040503050406030204" pitchFamily="18" charset="0"/>
                      </a:rPr>
                      <m:t>𝑷𝑳</m:t>
                    </m:r>
                    <m:d>
                      <m:dPr>
                        <m:ctrlPr>
                          <a:rPr lang="en-US" altLang="ja-JP" sz="32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sz="3200" b="1" i="1">
                            <a:latin typeface="Cambria Math" panose="02040503050406030204" pitchFamily="18" charset="0"/>
                          </a:rPr>
                          <m:t>𝒙𝒂</m:t>
                        </m:r>
                      </m:e>
                    </m:d>
                    <m:r>
                      <a:rPr lang="en-US" altLang="ja-JP" sz="3200" b="1" i="1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altLang="ja-JP" sz="3200" b="1" i="1" smtClean="0">
                        <a:latin typeface="Cambria Math" panose="02040503050406030204" pitchFamily="18" charset="0"/>
                      </a:rPr>
                      <m:t>𝜸</m:t>
                    </m:r>
                  </m:oMath>
                </a14:m>
                <a:r>
                  <a:rPr lang="en-US" altLang="ja-JP" sz="3200" b="1" dirty="0" smtClean="0"/>
                  <a:t> </a:t>
                </a:r>
                <a:r>
                  <a:rPr lang="ja-JP" altLang="en-US" sz="3200" b="1" dirty="0" smtClean="0"/>
                  <a:t>のとき</a:t>
                </a:r>
                <a14:m>
                  <m:oMath xmlns:m="http://schemas.openxmlformats.org/officeDocument/2006/math">
                    <m:r>
                      <a:rPr lang="en-US" altLang="ja-JP" sz="3200" b="1" i="1">
                        <a:latin typeface="Cambria Math" panose="02040503050406030204" pitchFamily="18" charset="0"/>
                      </a:rPr>
                      <m:t>𝒙𝒂</m:t>
                    </m:r>
                  </m:oMath>
                </a14:m>
                <a:r>
                  <a:rPr lang="ja-JP" altLang="en-US" sz="3200" b="1" dirty="0" smtClean="0"/>
                  <a:t>を罰ルールとする</a:t>
                </a:r>
                <a:endParaRPr lang="en-US" altLang="ja-JP" sz="3200" b="1" dirty="0" smtClean="0"/>
              </a:p>
            </p:txBody>
          </p:sp>
        </mc:Choice>
        <mc:Fallback xmlns="">
          <p:sp>
            <p:nvSpPr>
              <p:cNvPr id="3" name="コンテンツ プレースホルダー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169773"/>
                <a:ext cx="10727724" cy="5165124"/>
              </a:xfrm>
              <a:blipFill>
                <a:blip r:embed="rId2"/>
                <a:stretch>
                  <a:fillRect l="-1478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5408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0" y="2162629"/>
            <a:ext cx="12192000" cy="1628708"/>
          </a:xfrm>
        </p:spPr>
        <p:txBody>
          <a:bodyPr>
            <a:no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2.4.4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連続値で与えられる感覚入力への対応</a:t>
            </a:r>
            <a:endParaRPr lang="en-US" altLang="ja-JP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cxnSp>
        <p:nvCxnSpPr>
          <p:cNvPr id="4" name="直線コネクタ 3"/>
          <p:cNvCxnSpPr/>
          <p:nvPr/>
        </p:nvCxnSpPr>
        <p:spPr>
          <a:xfrm>
            <a:off x="-115329" y="4054947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5570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2.4.4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連続値の問題点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727724" cy="5165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b="1" dirty="0" smtClean="0"/>
              <a:t>連続値だと</a:t>
            </a:r>
            <a:r>
              <a:rPr lang="en-US" altLang="ja-JP" sz="3200" b="1" dirty="0" smtClean="0"/>
              <a:t>, </a:t>
            </a:r>
            <a:r>
              <a:rPr lang="ja-JP" altLang="en-US" sz="3200" b="1" dirty="0" smtClean="0"/>
              <a:t>タイプ</a:t>
            </a:r>
            <a:r>
              <a:rPr lang="en-US" altLang="ja-JP" sz="3200" b="1" dirty="0" smtClean="0"/>
              <a:t>2</a:t>
            </a:r>
            <a:r>
              <a:rPr lang="ja-JP" altLang="en-US" sz="3200" b="1" dirty="0" smtClean="0"/>
              <a:t>の混合が生じる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/>
              <a:t>⇒離散化する必要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/>
              <a:t>⇒離散化は基底関数を用いる</a:t>
            </a:r>
            <a:endParaRPr lang="en-US" altLang="ja-JP" sz="3200" b="1" dirty="0" smtClean="0"/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4621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0" y="2162629"/>
            <a:ext cx="12192000" cy="1628708"/>
          </a:xfrm>
        </p:spPr>
        <p:txBody>
          <a:bodyPr>
            <a:no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試行錯誤</a:t>
            </a:r>
            <a:r>
              <a:rPr lang="ja-JP" altLang="en-US" sz="4000" b="1" dirty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回数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の低減を指向した手法</a:t>
            </a:r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/>
            </a:r>
            <a:b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</a:br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: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経験強化型学習 </a:t>
            </a:r>
            <a:r>
              <a:rPr lang="en-US" altLang="ja-JP" sz="4000" b="1" dirty="0" err="1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XoL</a:t>
            </a:r>
            <a:endParaRPr lang="en-US" altLang="ja-JP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cxnSp>
        <p:nvCxnSpPr>
          <p:cNvPr id="4" name="直線コネクタ 3"/>
          <p:cNvCxnSpPr/>
          <p:nvPr/>
        </p:nvCxnSpPr>
        <p:spPr>
          <a:xfrm>
            <a:off x="-115329" y="4054947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1452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24" t="55886" r="58517" b="5195"/>
          <a:stretch/>
        </p:blipFill>
        <p:spPr>
          <a:xfrm rot="16200000">
            <a:off x="6738598" y="1309863"/>
            <a:ext cx="4201297" cy="6705508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2.4.4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基底関数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コンテンツ プレースホルダー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169773"/>
                <a:ext cx="10727724" cy="5165124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32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3200" b="1" i="1" smtClean="0">
                            <a:latin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n-US" altLang="ja-JP" sz="3200" b="1" i="1" smtClean="0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</m:oMath>
                </a14:m>
                <a:r>
                  <a:rPr lang="en-US" altLang="ja-JP" sz="3200" b="1" dirty="0" smtClean="0"/>
                  <a:t> : </a:t>
                </a:r>
                <a:r>
                  <a:rPr lang="ja-JP" altLang="en-US" sz="3200" b="1" dirty="0" smtClean="0"/>
                  <a:t>時刻</a:t>
                </a:r>
                <a:r>
                  <a:rPr lang="en-US" altLang="ja-JP" sz="3200" b="1" dirty="0" smtClean="0"/>
                  <a:t>t</a:t>
                </a:r>
                <a:r>
                  <a:rPr lang="ja-JP" altLang="en-US" sz="3200" b="1" dirty="0" err="1" smtClean="0"/>
                  <a:t>での</a:t>
                </a:r>
                <a:r>
                  <a:rPr lang="ja-JP" altLang="en-US" sz="3200" b="1" dirty="0" smtClean="0"/>
                  <a:t>感覚入力</a:t>
                </a:r>
                <a:endParaRPr lang="en-US" altLang="ja-JP" sz="3200" b="1" dirty="0" smtClean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32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3200" b="1" i="1" smtClean="0">
                            <a:latin typeface="Cambria Math" panose="02040503050406030204" pitchFamily="18" charset="0"/>
                          </a:rPr>
                          <m:t>𝒂</m:t>
                        </m:r>
                      </m:e>
                      <m:sub>
                        <m:r>
                          <a:rPr lang="en-US" altLang="ja-JP" sz="3200" b="1" i="1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</m:oMath>
                </a14:m>
                <a:r>
                  <a:rPr lang="en-US" altLang="ja-JP" sz="3200" b="1" dirty="0"/>
                  <a:t>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32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3200" b="1" i="1">
                            <a:latin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n-US" altLang="ja-JP" sz="3200" b="1" i="1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</m:oMath>
                </a14:m>
                <a:r>
                  <a:rPr lang="ja-JP" altLang="en-US" sz="3200" b="1" dirty="0" smtClean="0"/>
                  <a:t>で選択した行動</a:t>
                </a:r>
                <a:endParaRPr lang="en-US" altLang="ja-JP" sz="3200" b="1" dirty="0" smtClean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32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3200" b="1" i="1">
                            <a:latin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n-US" altLang="ja-JP" sz="3200" b="1" i="1">
                            <a:latin typeface="Cambria Math" panose="02040503050406030204" pitchFamily="18" charset="0"/>
                          </a:rPr>
                          <m:t>𝒕</m:t>
                        </m:r>
                        <m:r>
                          <a:rPr lang="en-US" altLang="ja-JP" sz="3200" b="1" i="1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altLang="ja-JP" sz="3200" b="1" i="1" smtClean="0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</m:oMath>
                </a14:m>
                <a:r>
                  <a:rPr lang="en-US" altLang="ja-JP" sz="3200" b="1" dirty="0"/>
                  <a:t>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32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3200" b="1" i="1">
                            <a:latin typeface="Cambria Math" panose="02040503050406030204" pitchFamily="18" charset="0"/>
                          </a:rPr>
                          <m:t>𝑺</m:t>
                        </m:r>
                      </m:e>
                      <m:sub>
                        <m:r>
                          <a:rPr lang="en-US" altLang="ja-JP" sz="3200" b="1" i="1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</m:oMath>
                </a14:m>
                <a:r>
                  <a:rPr lang="ja-JP" altLang="en-US" sz="3200" b="1" dirty="0" smtClean="0"/>
                  <a:t>で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ja-JP" sz="32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3200" b="1" i="1">
                            <a:latin typeface="Cambria Math" panose="02040503050406030204" pitchFamily="18" charset="0"/>
                          </a:rPr>
                          <m:t>𝒂</m:t>
                        </m:r>
                      </m:e>
                      <m:sub>
                        <m:r>
                          <a:rPr lang="en-US" altLang="ja-JP" sz="3200" b="1" i="1">
                            <a:latin typeface="Cambria Math" panose="02040503050406030204" pitchFamily="18" charset="0"/>
                          </a:rPr>
                          <m:t>𝒕</m:t>
                        </m:r>
                      </m:sub>
                    </m:sSub>
                  </m:oMath>
                </a14:m>
                <a:r>
                  <a:rPr lang="ja-JP" altLang="en-US" sz="3200" b="1" dirty="0" smtClean="0"/>
                  <a:t>を選択したときの遷移先</a:t>
                </a:r>
                <a:endParaRPr lang="en-US" altLang="ja-JP" sz="3200" b="1" dirty="0" smtClean="0"/>
              </a:p>
              <a:p>
                <a:pPr marL="0" indent="0">
                  <a:buNone/>
                </a:pPr>
                <a:endParaRPr lang="en-US" altLang="ja-JP" sz="3200" b="1" dirty="0"/>
              </a:p>
              <a:p>
                <a:pPr marL="0" indent="0">
                  <a:buNone/>
                </a:pPr>
                <a:r>
                  <a:rPr lang="ja-JP" altLang="en-US" sz="3200" b="1" dirty="0" smtClean="0"/>
                  <a:t>基底関数</a:t>
                </a:r>
                <a:endParaRPr lang="en-US" altLang="ja-JP" sz="3200" b="1" dirty="0" smtClean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altLang="ja-JP" sz="3200" b="1" i="1" smtClean="0">
                        <a:latin typeface="Cambria Math" panose="02040503050406030204" pitchFamily="18" charset="0"/>
                      </a:rPr>
                      <m:t>𝒇</m:t>
                    </m:r>
                    <m:d>
                      <m:dPr>
                        <m:ctrlPr>
                          <a:rPr lang="en-US" altLang="ja-JP" sz="3200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ja-JP" sz="3200" b="1" i="1" smtClean="0">
                            <a:latin typeface="Cambria Math" panose="02040503050406030204" pitchFamily="18" charset="0"/>
                          </a:rPr>
                          <m:t>𝒅</m:t>
                        </m:r>
                      </m:e>
                    </m:d>
                    <m:r>
                      <a:rPr lang="en-US" altLang="ja-JP" sz="3200" b="1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ja-JP" sz="32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ja-JP" sz="3200" b="1" i="1" smtClean="0">
                            <a:latin typeface="Cambria Math" panose="02040503050406030204" pitchFamily="18" charset="0"/>
                          </a:rPr>
                          <m:t>𝒆</m:t>
                        </m:r>
                      </m:e>
                      <m:sup>
                        <m:r>
                          <a:rPr lang="en-US" altLang="ja-JP" sz="3200" b="1" i="1" smtClean="0"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altLang="ja-JP" sz="3200" b="1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altLang="ja-JP" sz="3200" b="1" i="1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num>
                          <m:den>
                            <m:r>
                              <a:rPr lang="en-US" altLang="ja-JP" sz="3200" b="1" i="1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den>
                        </m:f>
                        <m:nary>
                          <m:naryPr>
                            <m:chr m:val="∑"/>
                            <m:ctrlPr>
                              <a:rPr lang="en-US" altLang="ja-JP" sz="3200" b="1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ja-JP" sz="3200" b="1" i="1" smtClean="0">
                                <a:latin typeface="Cambria Math" panose="02040503050406030204" pitchFamily="18" charset="0"/>
                              </a:rPr>
                              <m:t>𝒊</m:t>
                            </m:r>
                            <m:r>
                              <a:rPr lang="en-US" altLang="ja-JP" sz="3200" b="1" i="1" smtClean="0">
                                <a:latin typeface="Cambria Math" panose="02040503050406030204" pitchFamily="18" charset="0"/>
                              </a:rPr>
                              <m:t>=</m:t>
                            </m:r>
                            <m:r>
                              <a:rPr lang="en-US" altLang="ja-JP" sz="3200" b="1" i="1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  <m:sup>
                            <m:r>
                              <a:rPr lang="en-US" altLang="ja-JP" sz="3200" b="1" i="1" smtClean="0">
                                <a:latin typeface="Cambria Math" panose="02040503050406030204" pitchFamily="18" charset="0"/>
                              </a:rPr>
                              <m:t>𝒏</m:t>
                            </m:r>
                          </m:sup>
                          <m:e>
                            <m:f>
                              <m:fPr>
                                <m:ctrlPr>
                                  <a:rPr lang="en-US" altLang="ja-JP" sz="32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altLang="ja-JP" sz="32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altLang="ja-JP" sz="3200" b="1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altLang="ja-JP" sz="3200" b="1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ja-JP" sz="3200" b="1" i="1" smtClean="0">
                                                <a:latin typeface="Cambria Math" panose="02040503050406030204" pitchFamily="18" charset="0"/>
                                              </a:rPr>
                                              <m:t>𝝁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ja-JP" sz="3200" b="1" i="1" smtClean="0">
                                                <a:latin typeface="Cambria Math" panose="02040503050406030204" pitchFamily="18" charset="0"/>
                                              </a:rPr>
                                              <m:t>𝒊</m:t>
                                            </m:r>
                                          </m:sub>
                                        </m:sSub>
                                        <m:r>
                                          <a:rPr lang="en-US" altLang="ja-JP" sz="3200" b="1" i="1" smtClean="0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altLang="ja-JP" sz="3200" b="1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altLang="ja-JP" sz="3200" b="1" i="1" smtClean="0">
                                                <a:latin typeface="Cambria Math" panose="02040503050406030204" pitchFamily="18" charset="0"/>
                                              </a:rPr>
                                              <m:t>𝒅</m:t>
                                            </m:r>
                                          </m:e>
                                          <m:sub>
                                            <m:r>
                                              <a:rPr lang="en-US" altLang="ja-JP" sz="3200" b="1" i="1" smtClean="0">
                                                <a:latin typeface="Cambria Math" panose="02040503050406030204" pitchFamily="18" charset="0"/>
                                              </a:rPr>
                                              <m:t>𝒊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sup>
                                    <m:r>
                                      <a:rPr lang="en-US" altLang="ja-JP" sz="3200" b="1" i="1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p>
                              </m:num>
                              <m:den>
                                <m:sSubSup>
                                  <m:sSubSupPr>
                                    <m:ctrlPr>
                                      <a:rPr lang="en-US" altLang="ja-JP" sz="3200" b="1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altLang="ja-JP" sz="3200" b="1" i="1" smtClean="0">
                                        <a:latin typeface="Cambria Math" panose="02040503050406030204" pitchFamily="18" charset="0"/>
                                      </a:rPr>
                                      <m:t>𝝈</m:t>
                                    </m:r>
                                  </m:e>
                                  <m:sub>
                                    <m:r>
                                      <a:rPr lang="en-US" altLang="ja-JP" sz="3200" b="1" i="1" smtClean="0">
                                        <a:latin typeface="Cambria Math" panose="02040503050406030204" pitchFamily="18" charset="0"/>
                                      </a:rPr>
                                      <m:t>𝒊</m:t>
                                    </m:r>
                                  </m:sub>
                                  <m:sup>
                                    <m:r>
                                      <a:rPr lang="en-US" altLang="ja-JP" sz="3200" b="1" i="1" smtClean="0"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p>
                                </m:sSubSup>
                              </m:den>
                            </m:f>
                          </m:e>
                        </m:nary>
                      </m:sup>
                    </m:sSup>
                  </m:oMath>
                </a14:m>
                <a:r>
                  <a:rPr lang="en-US" altLang="ja-JP" sz="3200" b="1" dirty="0" smtClean="0"/>
                  <a:t> </a:t>
                </a:r>
              </a:p>
            </p:txBody>
          </p:sp>
        </mc:Choice>
        <mc:Fallback xmlns="">
          <p:sp>
            <p:nvSpPr>
              <p:cNvPr id="3" name="コンテンツ プレースホルダー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169773"/>
                <a:ext cx="10727724" cy="5165124"/>
              </a:xfrm>
              <a:blipFill>
                <a:blip r:embed="rId3"/>
                <a:stretch>
                  <a:fillRect l="-1478" t="-2361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0233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24" t="55886" r="58517" b="5195"/>
          <a:stretch/>
        </p:blipFill>
        <p:spPr>
          <a:xfrm rot="16200000">
            <a:off x="6738598" y="1309863"/>
            <a:ext cx="4201297" cy="6705508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2.4.4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基底関数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コンテンツ プレースホルダー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169773"/>
                <a:ext cx="10727724" cy="5165124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ja-JP" altLang="en-US" sz="3200" b="1" dirty="0" smtClean="0"/>
                  <a:t>任意の観測</a:t>
                </a:r>
                <a14:m>
                  <m:oMath xmlns:m="http://schemas.openxmlformats.org/officeDocument/2006/math">
                    <m:r>
                      <a:rPr lang="en-US" altLang="ja-JP" sz="3200" b="1" i="1">
                        <a:latin typeface="Cambria Math" panose="02040503050406030204" pitchFamily="18" charset="0"/>
                      </a:rPr>
                      <m:t>𝒅</m:t>
                    </m:r>
                  </m:oMath>
                </a14:m>
                <a:r>
                  <a:rPr lang="ja-JP" altLang="en-US" sz="3200" b="1" dirty="0" smtClean="0"/>
                  <a:t>を得た時</a:t>
                </a:r>
                <a:r>
                  <a:rPr lang="en-US" altLang="ja-JP" sz="3200" b="1" dirty="0" smtClean="0"/>
                  <a:t>, </a:t>
                </a:r>
                <a:r>
                  <a:rPr lang="ja-JP" altLang="en-US" sz="3200" b="1" dirty="0" smtClean="0"/>
                  <a:t>各基底関数への近さを</a:t>
                </a:r>
                <a14:m>
                  <m:oMath xmlns:m="http://schemas.openxmlformats.org/officeDocument/2006/math">
                    <m:r>
                      <a:rPr lang="en-US" altLang="ja-JP" sz="3200" b="1" i="1" smtClean="0">
                        <a:latin typeface="Cambria Math" panose="02040503050406030204" pitchFamily="18" charset="0"/>
                      </a:rPr>
                      <m:t>𝒇</m:t>
                    </m:r>
                  </m:oMath>
                </a14:m>
                <a:r>
                  <a:rPr lang="ja-JP" altLang="en-US" sz="3200" b="1" dirty="0" smtClean="0"/>
                  <a:t>により比較</a:t>
                </a:r>
                <a:endParaRPr lang="en-US" altLang="ja-JP" sz="3200" b="1" dirty="0" smtClean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altLang="ja-JP" sz="3200" b="1" i="1" smtClean="0">
                        <a:latin typeface="Cambria Math" panose="02040503050406030204" pitchFamily="18" charset="0"/>
                      </a:rPr>
                      <m:t>𝒇</m:t>
                    </m:r>
                  </m:oMath>
                </a14:m>
                <a:r>
                  <a:rPr lang="ja-JP" altLang="en-US" sz="3200" b="1" dirty="0" smtClean="0"/>
                  <a:t>に</a:t>
                </a:r>
                <a14:m>
                  <m:oMath xmlns:m="http://schemas.openxmlformats.org/officeDocument/2006/math">
                    <m:r>
                      <a:rPr lang="en-US" altLang="ja-JP" sz="3200" b="1" i="0" smtClean="0"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US" altLang="ja-JP" sz="3200" b="1" i="0" smtClean="0">
                        <a:latin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US" altLang="ja-JP" sz="32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ja-JP" sz="3200" b="1" i="1" smtClean="0">
                            <a:latin typeface="Cambria Math" panose="02040503050406030204" pitchFamily="18" charset="0"/>
                          </a:rPr>
                          <m:t>𝒇</m:t>
                        </m:r>
                      </m:e>
                      <m:sub>
                        <m:r>
                          <a:rPr lang="en-US" altLang="ja-JP" sz="3200" b="1" i="1" smtClean="0">
                            <a:latin typeface="Cambria Math" panose="02040503050406030204" pitchFamily="18" charset="0"/>
                          </a:rPr>
                          <m:t>𝒑𝒂𝒓𝒂</m:t>
                        </m:r>
                      </m:sub>
                    </m:sSub>
                    <m:r>
                      <a:rPr lang="ja-JP" altLang="en-US" sz="3200" b="1" i="1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altLang="ja-JP" sz="3200" b="1" i="1" smtClean="0"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r>
                  <a:rPr lang="ja-JP" altLang="en-US" sz="3200" b="1" dirty="0" smtClean="0"/>
                  <a:t>となる閾値を基底</a:t>
                </a:r>
                <a:endParaRPr lang="en-US" altLang="ja-JP" sz="3200" b="1" dirty="0" smtClean="0"/>
              </a:p>
              <a:p>
                <a:pPr marL="0" indent="0">
                  <a:buNone/>
                </a:pPr>
                <a:r>
                  <a:rPr lang="ja-JP" altLang="en-US" sz="3200" b="1" dirty="0" smtClean="0"/>
                  <a:t>⇒各基底ごとに守備範囲を制御</a:t>
                </a:r>
                <a:endParaRPr lang="en-US" altLang="ja-JP" sz="3200" b="1" dirty="0" smtClean="0"/>
              </a:p>
            </p:txBody>
          </p:sp>
        </mc:Choice>
        <mc:Fallback xmlns="">
          <p:sp>
            <p:nvSpPr>
              <p:cNvPr id="3" name="コンテンツ プレースホルダー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169773"/>
                <a:ext cx="10727724" cy="5165124"/>
              </a:xfrm>
              <a:blipFill>
                <a:blip r:embed="rId3"/>
                <a:stretch>
                  <a:fillRect l="-1478" t="-2361" r="-1023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7893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24" t="55886" r="58517" b="5195"/>
          <a:stretch/>
        </p:blipFill>
        <p:spPr>
          <a:xfrm rot="16200000">
            <a:off x="6738598" y="1309863"/>
            <a:ext cx="4201297" cy="6705508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2.4.4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基底関数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727724" cy="5165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b="1" dirty="0" smtClean="0"/>
              <a:t>各学習の行動選択</a:t>
            </a:r>
            <a:r>
              <a:rPr lang="en-US" altLang="ja-JP" sz="3200" b="1" dirty="0" smtClean="0"/>
              <a:t>/</a:t>
            </a:r>
            <a:r>
              <a:rPr lang="ja-JP" altLang="en-US" sz="3200" b="1" dirty="0" smtClean="0"/>
              <a:t>実行ごとに基底関数を生成し</a:t>
            </a:r>
            <a:r>
              <a:rPr lang="en-US" altLang="ja-JP" sz="3200" b="1" dirty="0" smtClean="0"/>
              <a:t>,</a:t>
            </a:r>
            <a:r>
              <a:rPr lang="ja-JP" altLang="en-US" sz="3200" b="1" dirty="0" smtClean="0"/>
              <a:t>記憶する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/>
              <a:t>⇒行動選択時には</a:t>
            </a:r>
            <a:r>
              <a:rPr lang="en-US" altLang="ja-JP" sz="3200" b="1" dirty="0" smtClean="0"/>
              <a:t>, </a:t>
            </a:r>
            <a:r>
              <a:rPr lang="ja-JP" altLang="en-US" sz="3200" b="1" dirty="0" smtClean="0"/>
              <a:t>現在の感覚入力に最も合致する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/>
              <a:t>　</a:t>
            </a:r>
            <a:r>
              <a:rPr lang="ja-JP" altLang="en-US" sz="3200" b="1" dirty="0" smtClean="0"/>
              <a:t>基底関数に記憶されている行動を選択すればよい</a:t>
            </a:r>
            <a:endParaRPr lang="en-US" altLang="ja-JP" sz="3200" b="1" dirty="0" smtClean="0"/>
          </a:p>
          <a:p>
            <a:pPr marL="0" indent="0">
              <a:buNone/>
            </a:pPr>
            <a:endParaRPr lang="en-US" altLang="ja-JP" sz="3200" b="1" dirty="0"/>
          </a:p>
          <a:p>
            <a:pPr marL="0" indent="0">
              <a:buNone/>
            </a:pPr>
            <a:r>
              <a:rPr lang="en-US" altLang="ja-JP" sz="3200" b="1" dirty="0" smtClean="0"/>
              <a:t>※</a:t>
            </a:r>
            <a:r>
              <a:rPr lang="ja-JP" altLang="en-US" sz="3200" b="1" dirty="0" smtClean="0"/>
              <a:t>深層学習による</a:t>
            </a:r>
            <a:r>
              <a:rPr lang="en-US" altLang="ja-JP" sz="3200" b="1" dirty="0" err="1" smtClean="0"/>
              <a:t>XoL</a:t>
            </a:r>
            <a:r>
              <a:rPr lang="ja-JP" altLang="en-US" sz="3200" b="1" dirty="0" smtClean="0"/>
              <a:t>は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en-US" altLang="ja-JP" sz="3200" b="1" dirty="0"/>
              <a:t> </a:t>
            </a:r>
            <a:r>
              <a:rPr lang="en-US" altLang="ja-JP" sz="3200" b="1" dirty="0" smtClean="0"/>
              <a:t>  2.4.6</a:t>
            </a:r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0374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0" y="2162629"/>
            <a:ext cx="12192000" cy="1628708"/>
          </a:xfrm>
        </p:spPr>
        <p:txBody>
          <a:bodyPr>
            <a:no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2.4.5 </a:t>
            </a:r>
            <a:r>
              <a:rPr lang="en-US" altLang="ja-JP" sz="4000" b="1" dirty="0" err="1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XoL</a:t>
            </a:r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 </a:t>
            </a:r>
            <a:r>
              <a:rPr lang="ja-JP" altLang="en-US" sz="4000" b="1" dirty="0" err="1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の応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用</a:t>
            </a:r>
            <a:r>
              <a:rPr lang="ja-JP" altLang="en-US" sz="4000" b="1" dirty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例</a:t>
            </a:r>
            <a:endParaRPr lang="en-US" altLang="ja-JP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cxnSp>
        <p:nvCxnSpPr>
          <p:cNvPr id="4" name="直線コネクタ 3"/>
          <p:cNvCxnSpPr/>
          <p:nvPr/>
        </p:nvCxnSpPr>
        <p:spPr>
          <a:xfrm>
            <a:off x="-115329" y="4054947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9568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2.4.5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科目分類支援システム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727724" cy="5165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sz="3200" b="1" dirty="0" smtClean="0"/>
              <a:t>NIAD-QE</a:t>
            </a:r>
            <a:r>
              <a:rPr lang="ja-JP" altLang="en-US" sz="3200" b="1" dirty="0" smtClean="0"/>
              <a:t>が定める修得単位の審査の基準に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/>
              <a:t>合致するように科目を分類</a:t>
            </a:r>
            <a:r>
              <a:rPr lang="en-US" altLang="ja-JP" sz="3200" b="1" dirty="0" smtClean="0"/>
              <a:t>,</a:t>
            </a:r>
            <a:r>
              <a:rPr lang="ja-JP" altLang="en-US" sz="3200" b="1" dirty="0" smtClean="0"/>
              <a:t>整理</a:t>
            </a:r>
            <a:r>
              <a:rPr lang="en-US" altLang="ja-JP" sz="3200" b="1" dirty="0" smtClean="0"/>
              <a:t>, </a:t>
            </a:r>
            <a:r>
              <a:rPr lang="ja-JP" altLang="en-US" sz="3200" b="1" dirty="0" smtClean="0"/>
              <a:t>申告する必要</a:t>
            </a:r>
            <a:endParaRPr lang="en-US" altLang="ja-JP" sz="3200" b="1" dirty="0" smtClean="0"/>
          </a:p>
          <a:p>
            <a:pPr marL="0" indent="0">
              <a:buNone/>
            </a:pPr>
            <a:endParaRPr lang="en-US" altLang="ja-JP" sz="3200" b="1" dirty="0" smtClean="0"/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7" t="9519" r="77567" b="57567"/>
          <a:stretch/>
        </p:blipFill>
        <p:spPr>
          <a:xfrm rot="16032451">
            <a:off x="4088370" y="-178554"/>
            <a:ext cx="3207951" cy="906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729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2.4.5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科目分類支援システム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727724" cy="5165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sz="3200" b="1" dirty="0" smtClean="0"/>
              <a:t>NIAD-QE</a:t>
            </a:r>
            <a:r>
              <a:rPr lang="ja-JP" altLang="en-US" sz="3200" b="1" dirty="0" smtClean="0"/>
              <a:t>は分類の正しさを検討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/>
              <a:t>⇒</a:t>
            </a:r>
            <a:r>
              <a:rPr lang="ja-JP" altLang="en-US" sz="3200" b="1" dirty="0" err="1" smtClean="0"/>
              <a:t>めんど</a:t>
            </a:r>
            <a:r>
              <a:rPr lang="ja-JP" altLang="en-US" sz="3200" b="1" dirty="0" smtClean="0"/>
              <a:t>くさい</a:t>
            </a:r>
            <a:endParaRPr lang="en-US" altLang="ja-JP" sz="3200" b="1" dirty="0" smtClean="0"/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7" t="9519" r="77567" b="57567"/>
          <a:stretch/>
        </p:blipFill>
        <p:spPr>
          <a:xfrm rot="16032451">
            <a:off x="4088370" y="-178554"/>
            <a:ext cx="3207951" cy="906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846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2.4.5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科目分類支援システム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727724" cy="5165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b="1" dirty="0" smtClean="0"/>
              <a:t>支援するための</a:t>
            </a:r>
            <a:r>
              <a:rPr lang="en-US" altLang="ja-JP" sz="3200" b="1" dirty="0" smtClean="0"/>
              <a:t>, </a:t>
            </a:r>
            <a:r>
              <a:rPr lang="ja-JP" altLang="en-US" sz="3200" b="1" dirty="0" smtClean="0"/>
              <a:t>科目分類支援システム</a:t>
            </a:r>
            <a:r>
              <a:rPr lang="en-US" altLang="ja-JP" sz="3200" b="1" dirty="0" smtClean="0"/>
              <a:t>(CCS)</a:t>
            </a:r>
          </a:p>
          <a:p>
            <a:pPr marL="0" indent="0">
              <a:buNone/>
            </a:pPr>
            <a:r>
              <a:rPr lang="ja-JP" altLang="en-US" sz="3200" b="1" dirty="0" smtClean="0"/>
              <a:t>発展形 </a:t>
            </a:r>
            <a:r>
              <a:rPr lang="en-US" altLang="ja-JP" sz="3200" b="1" dirty="0" smtClean="0"/>
              <a:t>: </a:t>
            </a:r>
            <a:r>
              <a:rPr lang="ja-JP" altLang="en-US" sz="3200" b="1" dirty="0" smtClean="0"/>
              <a:t>分類候補数の能動的調整を可能にした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en-US" altLang="ja-JP" sz="3200" b="1" dirty="0"/>
              <a:t> </a:t>
            </a:r>
            <a:r>
              <a:rPr lang="en-US" altLang="ja-JP" sz="3200" b="1" dirty="0" smtClean="0"/>
              <a:t>             </a:t>
            </a:r>
            <a:r>
              <a:rPr lang="ja-JP" altLang="en-US" sz="3200" b="1" dirty="0" smtClean="0"/>
              <a:t>科目分類支援システム</a:t>
            </a:r>
            <a:r>
              <a:rPr lang="en-US" altLang="ja-JP" sz="3200" b="1" dirty="0" smtClean="0"/>
              <a:t>(ACCS)</a:t>
            </a:r>
          </a:p>
          <a:p>
            <a:pPr marL="0" indent="0">
              <a:buNone/>
            </a:pPr>
            <a:r>
              <a:rPr lang="ja-JP" altLang="en-US" sz="3200" b="1" dirty="0" smtClean="0"/>
              <a:t>これにより</a:t>
            </a:r>
            <a:r>
              <a:rPr lang="en-US" altLang="ja-JP" sz="3200" b="1" dirty="0" smtClean="0"/>
              <a:t>, </a:t>
            </a:r>
            <a:r>
              <a:rPr lang="ja-JP" altLang="en-US" sz="3200" b="1" dirty="0" smtClean="0"/>
              <a:t>各科目区分に分類される可能性が高い科目を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/>
              <a:t>優先的に専門委員に提示</a:t>
            </a:r>
            <a:endParaRPr lang="en-US" altLang="ja-JP" sz="3200" b="1" dirty="0" smtClean="0"/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302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2.4.5 </a:t>
            </a:r>
            <a:r>
              <a:rPr lang="ja-JP" altLang="en-US" sz="4000" b="1" dirty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現実的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なシステム構成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727724" cy="5165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b="1" dirty="0" smtClean="0"/>
              <a:t>理想的には</a:t>
            </a:r>
            <a:r>
              <a:rPr lang="en-US" altLang="ja-JP" sz="3200" b="1" dirty="0" smtClean="0"/>
              <a:t>, </a:t>
            </a:r>
            <a:r>
              <a:rPr lang="ja-JP" altLang="en-US" sz="3200" b="1" dirty="0"/>
              <a:t>専攻</a:t>
            </a:r>
            <a:r>
              <a:rPr lang="ja-JP" altLang="en-US" sz="3200" b="1" dirty="0" smtClean="0"/>
              <a:t>の区分ごとに異なることが予想される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>
                <a:solidFill>
                  <a:srgbClr val="FF0000"/>
                </a:solidFill>
              </a:rPr>
              <a:t>科目区分の特性を学習してほしい</a:t>
            </a:r>
            <a:endParaRPr lang="en-US" altLang="ja-JP" sz="3200" b="1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ja-JP" altLang="en-US" sz="3200" b="1" dirty="0" smtClean="0"/>
              <a:t>⇒過去の実際の判定例から</a:t>
            </a:r>
            <a:r>
              <a:rPr lang="en-US" altLang="ja-JP" sz="3200" b="1" dirty="0" err="1" smtClean="0"/>
              <a:t>XoL</a:t>
            </a:r>
            <a:r>
              <a:rPr lang="ja-JP" altLang="en-US" sz="3200" b="1" dirty="0" smtClean="0"/>
              <a:t>であらかじめ学習！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/>
              <a:t>　</a:t>
            </a:r>
            <a:r>
              <a:rPr lang="en-US" altLang="ja-JP" sz="3200" b="1" dirty="0" smtClean="0"/>
              <a:t>ACCS with </a:t>
            </a:r>
            <a:r>
              <a:rPr lang="en-US" altLang="ja-JP" sz="3200" b="1" dirty="0" err="1" smtClean="0"/>
              <a:t>XoL</a:t>
            </a:r>
            <a:endParaRPr lang="en-US" altLang="ja-JP" sz="3200" b="1" dirty="0" smtClean="0"/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図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69" t="58266" r="49464" b="8820"/>
          <a:stretch/>
        </p:blipFill>
        <p:spPr>
          <a:xfrm rot="16200000">
            <a:off x="4264406" y="504413"/>
            <a:ext cx="3314138" cy="906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592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2.4.5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アルゴリズムの性能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727724" cy="5165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b="1" dirty="0" smtClean="0"/>
              <a:t>シミュレーションの詳細は本に書いてある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/>
              <a:t>平均科目審査数が</a:t>
            </a:r>
            <a:r>
              <a:rPr lang="ja-JP" altLang="en-US" sz="3200" b="1" dirty="0"/>
              <a:t>以下</a:t>
            </a:r>
            <a:r>
              <a:rPr lang="ja-JP" altLang="en-US" sz="3200" b="1" dirty="0" smtClean="0"/>
              <a:t>の通り</a:t>
            </a:r>
            <a:endParaRPr lang="en-US" altLang="ja-JP" sz="3200" b="1" dirty="0" smtClean="0"/>
          </a:p>
          <a:p>
            <a:pPr marL="0" indent="0">
              <a:buNone/>
            </a:pPr>
            <a:endParaRPr lang="en-US" altLang="ja-JP" sz="3200" b="1" dirty="0"/>
          </a:p>
          <a:p>
            <a:pPr marL="0" indent="0">
              <a:buNone/>
            </a:pPr>
            <a:endParaRPr lang="en-US" altLang="ja-JP" sz="3200" b="1" dirty="0" smtClean="0"/>
          </a:p>
          <a:p>
            <a:pPr marL="0" indent="0">
              <a:buNone/>
            </a:pPr>
            <a:endParaRPr lang="en-US" altLang="ja-JP" sz="3200" b="1" dirty="0"/>
          </a:p>
          <a:p>
            <a:pPr marL="0" indent="0">
              <a:buNone/>
            </a:pPr>
            <a:endParaRPr lang="en-US" altLang="ja-JP" sz="3200" b="1" dirty="0" smtClean="0"/>
          </a:p>
          <a:p>
            <a:pPr marL="0" indent="0">
              <a:buNone/>
            </a:pPr>
            <a:endParaRPr lang="en-US" altLang="ja-JP" sz="3200" b="1" dirty="0"/>
          </a:p>
          <a:p>
            <a:pPr marL="0" indent="0">
              <a:buNone/>
            </a:pPr>
            <a:r>
              <a:rPr lang="en-US" altLang="ja-JP" sz="3200" b="1" dirty="0" smtClean="0"/>
              <a:t>ACCS with </a:t>
            </a:r>
            <a:r>
              <a:rPr lang="en-US" altLang="ja-JP" sz="3200" b="1" dirty="0" err="1" smtClean="0"/>
              <a:t>XoL</a:t>
            </a:r>
            <a:r>
              <a:rPr lang="ja-JP" altLang="en-US" sz="3200" b="1" dirty="0" smtClean="0"/>
              <a:t>を使うととても良い結果に！</a:t>
            </a:r>
            <a:endParaRPr lang="en-US" altLang="ja-JP" sz="3200" b="1" dirty="0" smtClean="0"/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図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5" t="60515" r="81524" b="10562"/>
          <a:stretch/>
        </p:blipFill>
        <p:spPr>
          <a:xfrm rot="16200000">
            <a:off x="4311962" y="-239214"/>
            <a:ext cx="2672743" cy="7962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63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2.4.5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腱駆動</a:t>
            </a:r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足歩行ロボット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56" t="8285" r="23875" b="52429"/>
          <a:stretch/>
        </p:blipFill>
        <p:spPr>
          <a:xfrm rot="16040072">
            <a:off x="4024353" y="242505"/>
            <a:ext cx="4610015" cy="8048624"/>
          </a:xfrm>
        </p:spPr>
      </p:pic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838200" y="1169773"/>
            <a:ext cx="10727724" cy="51651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ja-JP" altLang="en-US" sz="3200" b="1" dirty="0" smtClean="0"/>
              <a:t>状態 </a:t>
            </a:r>
            <a:r>
              <a:rPr lang="en-US" altLang="ja-JP" sz="3200" b="1" dirty="0" smtClean="0"/>
              <a:t>: </a:t>
            </a:r>
            <a:r>
              <a:rPr lang="ja-JP" altLang="en-US" sz="3200" b="1" dirty="0" smtClean="0"/>
              <a:t>着地している足の状態</a:t>
            </a:r>
            <a:r>
              <a:rPr lang="en-US" altLang="ja-JP" sz="3200" b="1" dirty="0" smtClean="0"/>
              <a:t>(2</a:t>
            </a:r>
            <a:r>
              <a:rPr lang="ja-JP" altLang="en-US" sz="3200" b="1" dirty="0" smtClean="0"/>
              <a:t>次元</a:t>
            </a:r>
            <a:r>
              <a:rPr lang="en-US" altLang="ja-JP" sz="3200" b="1" dirty="0" smtClean="0"/>
              <a:t>, </a:t>
            </a:r>
            <a:r>
              <a:rPr lang="ja-JP" altLang="en-US" sz="3200" b="1" dirty="0" smtClean="0"/>
              <a:t>離散</a:t>
            </a:r>
            <a:r>
              <a:rPr lang="en-US" altLang="ja-JP" sz="3200" b="1" dirty="0" smtClean="0"/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ja-JP" sz="3200" b="1" dirty="0"/>
              <a:t> </a:t>
            </a:r>
            <a:r>
              <a:rPr lang="en-US" altLang="ja-JP" sz="3200" b="1" dirty="0" smtClean="0"/>
              <a:t>         + </a:t>
            </a:r>
            <a:r>
              <a:rPr lang="ja-JP" altLang="en-US" sz="3200" b="1" dirty="0" smtClean="0"/>
              <a:t>腰の座標など</a:t>
            </a:r>
            <a:r>
              <a:rPr lang="en-US" altLang="ja-JP" sz="3200" b="1" dirty="0" smtClean="0"/>
              <a:t>(6</a:t>
            </a:r>
            <a:r>
              <a:rPr lang="ja-JP" altLang="en-US" sz="3200" b="1" dirty="0" smtClean="0"/>
              <a:t>次元</a:t>
            </a:r>
            <a:r>
              <a:rPr lang="en-US" altLang="ja-JP" sz="3200" b="1" dirty="0" smtClean="0"/>
              <a:t>, </a:t>
            </a:r>
            <a:r>
              <a:rPr lang="ja-JP" altLang="en-US" sz="3200" b="1" dirty="0" smtClean="0"/>
              <a:t>連続</a:t>
            </a:r>
            <a:r>
              <a:rPr lang="en-US" altLang="ja-JP" sz="3200" b="1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24947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節概要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515600" cy="5165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3200" b="1" dirty="0" smtClean="0"/>
              <a:t>強化学習</a:t>
            </a:r>
            <a:r>
              <a:rPr lang="ja-JP" altLang="en-US" sz="3200" b="1" dirty="0" smtClean="0"/>
              <a:t>は環境とエージェントの相互作用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kumimoji="1" lang="ja-JP" altLang="en-US" sz="3200" b="1" dirty="0" smtClean="0"/>
              <a:t>⇒試行錯誤回数が膨大</a:t>
            </a:r>
            <a:endParaRPr kumimoji="1" lang="en-US" altLang="ja-JP" sz="3200" b="1" dirty="0" smtClean="0"/>
          </a:p>
          <a:p>
            <a:pPr marL="0" indent="0">
              <a:buNone/>
            </a:pPr>
            <a:endParaRPr lang="en-US" altLang="ja-JP" sz="3200" b="1" dirty="0"/>
          </a:p>
          <a:p>
            <a:pPr marL="0" indent="0">
              <a:buNone/>
            </a:pPr>
            <a:r>
              <a:rPr kumimoji="1" lang="ja-JP" altLang="en-US" sz="3200" b="1" dirty="0" smtClean="0"/>
              <a:t>試行錯誤回数が限定される場合はどうするの？</a:t>
            </a:r>
            <a:endParaRPr kumimoji="1" lang="en-US" altLang="ja-JP" sz="3200" b="1" dirty="0" smtClean="0"/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1675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2.4.5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腱駆動</a:t>
            </a:r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足歩行ロボット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838200" y="1169773"/>
            <a:ext cx="10727724" cy="51651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ja-JP" altLang="en-US" sz="3200" b="1" dirty="0" smtClean="0"/>
              <a:t>連続値 ⇒ </a:t>
            </a:r>
            <a:r>
              <a:rPr lang="en-US" altLang="ja-JP" sz="3200" b="1" dirty="0" smtClean="0"/>
              <a:t>2.4.4</a:t>
            </a:r>
            <a:r>
              <a:rPr lang="ja-JP" altLang="en-US" sz="3200" b="1" dirty="0" smtClean="0"/>
              <a:t>の離散化</a:t>
            </a:r>
            <a:endParaRPr lang="en-US" altLang="ja-JP" sz="3200" b="1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ja-JP" altLang="en-US" sz="3200" b="1" dirty="0"/>
              <a:t>学習</a:t>
            </a:r>
            <a:r>
              <a:rPr lang="ja-JP" altLang="en-US" sz="3200" b="1" dirty="0" smtClean="0"/>
              <a:t>の高速化 ⇒ </a:t>
            </a:r>
            <a:r>
              <a:rPr lang="en-US" altLang="ja-JP" sz="3200" b="1" dirty="0" smtClean="0"/>
              <a:t>K</a:t>
            </a:r>
            <a:r>
              <a:rPr lang="ja-JP" altLang="en-US" sz="3200" b="1" dirty="0" smtClean="0"/>
              <a:t>回報酬を受けた状態は固定状態</a:t>
            </a:r>
            <a:endParaRPr lang="en-US" altLang="ja-JP" sz="3200" b="1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ja-JP" altLang="en-US" sz="3200" b="1" dirty="0"/>
              <a:t>　</a:t>
            </a:r>
            <a:r>
              <a:rPr lang="ja-JP" altLang="en-US" sz="3200" b="1" dirty="0" smtClean="0"/>
              <a:t>　　　　　　  </a:t>
            </a:r>
            <a:r>
              <a:rPr lang="en-US" altLang="ja-JP" sz="3200" b="1" dirty="0" smtClean="0"/>
              <a:t>(</a:t>
            </a:r>
            <a:r>
              <a:rPr lang="ja-JP" altLang="en-US" sz="3200" b="1" dirty="0" smtClean="0"/>
              <a:t>最大の評価値をもつ行動のみを選択</a:t>
            </a:r>
            <a:r>
              <a:rPr lang="en-US" altLang="ja-JP" sz="3200" b="1" dirty="0" smtClean="0"/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ja-JP" altLang="en-US" sz="3200" b="1" dirty="0" smtClean="0"/>
              <a:t>実ロボットのシミュレータの成功率結果は以下</a:t>
            </a:r>
            <a:endParaRPr lang="en-US" altLang="ja-JP" sz="3200" b="1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altLang="ja-JP" sz="3200" b="1" dirty="0" smtClean="0"/>
          </a:p>
        </p:txBody>
      </p:sp>
      <p:graphicFrame>
        <p:nvGraphicFramePr>
          <p:cNvPr id="7" name="表 6"/>
          <p:cNvGraphicFramePr>
            <a:graphicFrameLocks noGrp="1"/>
          </p:cNvGraphicFramePr>
          <p:nvPr>
            <p:extLst/>
          </p:nvPr>
        </p:nvGraphicFramePr>
        <p:xfrm>
          <a:off x="447160" y="3495675"/>
          <a:ext cx="11182349" cy="27336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79957"/>
                <a:gridCol w="1084331"/>
                <a:gridCol w="1074983"/>
                <a:gridCol w="1205851"/>
                <a:gridCol w="1271284"/>
                <a:gridCol w="1261937"/>
                <a:gridCol w="1306212"/>
                <a:gridCol w="1397794"/>
              </a:tblGrid>
              <a:tr h="92358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200" dirty="0" smtClean="0"/>
                        <a:t>K</a:t>
                      </a:r>
                      <a:endParaRPr kumimoji="1" lang="ja-JP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200" dirty="0" smtClean="0"/>
                        <a:t>1</a:t>
                      </a:r>
                      <a:endParaRPr kumimoji="1" lang="ja-JP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200" dirty="0" smtClean="0"/>
                        <a:t>3</a:t>
                      </a:r>
                      <a:endParaRPr kumimoji="1" lang="ja-JP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200" dirty="0" smtClean="0"/>
                        <a:t>5</a:t>
                      </a:r>
                      <a:endParaRPr kumimoji="1" lang="ja-JP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200" dirty="0" smtClean="0"/>
                        <a:t>10</a:t>
                      </a:r>
                      <a:endParaRPr kumimoji="1" lang="ja-JP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200" dirty="0" smtClean="0"/>
                        <a:t>15</a:t>
                      </a:r>
                      <a:endParaRPr kumimoji="1" lang="ja-JP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200" dirty="0" smtClean="0"/>
                        <a:t>20</a:t>
                      </a:r>
                      <a:endParaRPr kumimoji="1" lang="ja-JP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200" dirty="0" smtClean="0"/>
                        <a:t>∞</a:t>
                      </a:r>
                      <a:endParaRPr kumimoji="1" lang="ja-JP" altLang="en-US" sz="3200" dirty="0"/>
                    </a:p>
                  </a:txBody>
                  <a:tcPr anchor="ctr"/>
                </a:tc>
              </a:tr>
              <a:tr h="90504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200" dirty="0" smtClean="0"/>
                        <a:t>Q-learning</a:t>
                      </a:r>
                      <a:endParaRPr kumimoji="1" lang="ja-JP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200" dirty="0" smtClean="0"/>
                        <a:t>60%</a:t>
                      </a:r>
                      <a:endParaRPr kumimoji="1" lang="ja-JP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200" dirty="0" smtClean="0"/>
                        <a:t>87%</a:t>
                      </a:r>
                      <a:endParaRPr kumimoji="1" lang="ja-JP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200" dirty="0" smtClean="0"/>
                        <a:t>80%</a:t>
                      </a:r>
                      <a:endParaRPr kumimoji="1" lang="ja-JP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200" dirty="0" smtClean="0"/>
                        <a:t>80%</a:t>
                      </a:r>
                      <a:endParaRPr kumimoji="1" lang="ja-JP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200" dirty="0" smtClean="0"/>
                        <a:t>93%</a:t>
                      </a:r>
                      <a:endParaRPr kumimoji="1" lang="ja-JP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200" dirty="0" smtClean="0"/>
                        <a:t>80%</a:t>
                      </a:r>
                      <a:endParaRPr kumimoji="1" lang="ja-JP" altLang="en-US" sz="3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3200" dirty="0" smtClean="0"/>
                        <a:t>73%</a:t>
                      </a:r>
                      <a:endParaRPr kumimoji="1" lang="ja-JP" altLang="en-US" sz="3200" dirty="0"/>
                    </a:p>
                  </a:txBody>
                  <a:tcPr anchor="ctr"/>
                </a:tc>
              </a:tr>
              <a:tr h="905047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3200" dirty="0" smtClean="0"/>
                        <a:t>改良型</a:t>
                      </a:r>
                      <a:r>
                        <a:rPr kumimoji="1" lang="en-US" altLang="ja-JP" sz="3200" dirty="0" smtClean="0"/>
                        <a:t>PARP</a:t>
                      </a:r>
                      <a:endParaRPr kumimoji="1" lang="ja-JP" altLang="en-US" sz="3200" dirty="0"/>
                    </a:p>
                  </a:txBody>
                  <a:tcPr anchor="ctr"/>
                </a:tc>
                <a:tc gridSpan="7">
                  <a:txBody>
                    <a:bodyPr/>
                    <a:lstStyle/>
                    <a:p>
                      <a:pPr algn="ctr"/>
                      <a:r>
                        <a:rPr kumimoji="1" lang="ja-JP" altLang="en-US" sz="3200" dirty="0" smtClean="0"/>
                        <a:t>すべて失敗</a:t>
                      </a:r>
                      <a:endParaRPr kumimoji="1" lang="ja-JP" altLang="en-US" sz="3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sz="3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sz="3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sz="3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sz="3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sz="3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sz="3200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554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0" y="2162629"/>
            <a:ext cx="12192000" cy="1628708"/>
          </a:xfrm>
        </p:spPr>
        <p:txBody>
          <a:bodyPr>
            <a:no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2.4.6 </a:t>
            </a:r>
            <a:r>
              <a:rPr lang="en-US" altLang="ja-JP" sz="4000" b="1" dirty="0" err="1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XoL</a:t>
            </a:r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の</a:t>
            </a:r>
            <a:r>
              <a:rPr lang="ja-JP" altLang="en-US" sz="4000" b="1" dirty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発展性</a:t>
            </a:r>
            <a:endParaRPr lang="en-US" altLang="ja-JP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cxnSp>
        <p:nvCxnSpPr>
          <p:cNvPr id="4" name="直線コネクタ 3"/>
          <p:cNvCxnSpPr/>
          <p:nvPr/>
        </p:nvCxnSpPr>
        <p:spPr>
          <a:xfrm>
            <a:off x="-115329" y="4054947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624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2.4.6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ハイブリッド手法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838200" y="1169773"/>
            <a:ext cx="10727724" cy="51651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ja-JP" altLang="en-US" sz="3200" b="1" dirty="0"/>
              <a:t>複数</a:t>
            </a:r>
            <a:r>
              <a:rPr lang="ja-JP" altLang="en-US" sz="3200" b="1" dirty="0" smtClean="0"/>
              <a:t>の学習機をハイブリッドさせた手法 </a:t>
            </a:r>
            <a:r>
              <a:rPr lang="en-US" altLang="ja-JP" sz="3200" b="1" dirty="0" smtClean="0"/>
              <a:t>: </a:t>
            </a:r>
            <a:r>
              <a:rPr lang="en-US" altLang="ja-JP" sz="3200" b="1" dirty="0" err="1" smtClean="0"/>
              <a:t>MarcoPolo</a:t>
            </a:r>
            <a:endParaRPr lang="en-US" altLang="ja-JP" sz="3200" b="1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ja-JP" sz="3200" b="1" dirty="0"/>
              <a:t>	</a:t>
            </a:r>
            <a:r>
              <a:rPr lang="ja-JP" altLang="en-US" sz="3200" b="1" dirty="0" smtClean="0"/>
              <a:t>素早い学習の</a:t>
            </a:r>
            <a:r>
              <a:rPr lang="en-US" altLang="ja-JP" sz="3200" b="1" dirty="0" smtClean="0"/>
              <a:t>Profit Sharing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ja-JP" sz="3200" b="1" dirty="0" smtClean="0"/>
              <a:t>	+ </a:t>
            </a:r>
            <a:r>
              <a:rPr lang="ja-JP" altLang="en-US" sz="3200" b="1" dirty="0" smtClean="0"/>
              <a:t>環境の道程を行う </a:t>
            </a:r>
            <a:r>
              <a:rPr lang="en-US" altLang="ja-JP" sz="3200" b="1" dirty="0" smtClean="0"/>
              <a:t>k-</a:t>
            </a:r>
            <a:r>
              <a:rPr lang="ja-JP" altLang="en-US" sz="3200" b="1" dirty="0" smtClean="0"/>
              <a:t>確実探査法 の切り替え</a:t>
            </a:r>
            <a:endParaRPr lang="en-US" altLang="ja-JP" sz="3200" b="1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altLang="ja-JP" sz="3200" b="1" dirty="0" smtClean="0"/>
          </a:p>
        </p:txBody>
      </p:sp>
      <p:pic>
        <p:nvPicPr>
          <p:cNvPr id="8" name="コンテンツ プレースホルダー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64" t="57924" r="8524" b="7754"/>
          <a:stretch/>
        </p:blipFill>
        <p:spPr>
          <a:xfrm rot="16200000">
            <a:off x="4385085" y="1042205"/>
            <a:ext cx="3306499" cy="7031654"/>
          </a:xfrm>
        </p:spPr>
      </p:pic>
    </p:spTree>
    <p:extLst>
      <p:ext uri="{BB962C8B-B14F-4D97-AF65-F5344CB8AC3E}">
        <p14:creationId xmlns:p14="http://schemas.microsoft.com/office/powerpoint/2010/main" val="914642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2.4.6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ハイブリッド手法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838199" y="1169773"/>
            <a:ext cx="11134725" cy="51651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ja-JP" altLang="en-US" sz="3200" b="1" dirty="0"/>
              <a:t>複数</a:t>
            </a:r>
            <a:r>
              <a:rPr lang="ja-JP" altLang="en-US" sz="3200" b="1" dirty="0" smtClean="0"/>
              <a:t>の学習機をハイブリッドさせた手法 </a:t>
            </a:r>
            <a:r>
              <a:rPr lang="en-US" altLang="ja-JP" sz="3200" b="1" dirty="0" smtClean="0"/>
              <a:t>:</a:t>
            </a:r>
            <a:r>
              <a:rPr lang="ja-JP" altLang="en-US" sz="3200" b="1" dirty="0"/>
              <a:t> </a:t>
            </a:r>
            <a:r>
              <a:rPr lang="ja-JP" altLang="en-US" sz="3200" b="1" dirty="0" smtClean="0"/>
              <a:t>ハイブリッド手法</a:t>
            </a:r>
            <a:endParaRPr lang="en-US" altLang="ja-JP" sz="3200" b="1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ja-JP" sz="3200" b="1" dirty="0" smtClean="0"/>
              <a:t>	</a:t>
            </a:r>
            <a:r>
              <a:rPr lang="ja-JP" altLang="en-US" sz="3200" b="1" dirty="0" smtClean="0"/>
              <a:t>学習 </a:t>
            </a:r>
            <a:r>
              <a:rPr lang="en-US" altLang="ja-JP" sz="3200" b="1" dirty="0" smtClean="0"/>
              <a:t>: Profit Sharing  or  Q-learning  or </a:t>
            </a:r>
            <a:r>
              <a:rPr lang="ja-JP" altLang="en-US" sz="3200" b="1" dirty="0" smtClean="0"/>
              <a:t>政策反復法</a:t>
            </a:r>
            <a:endParaRPr lang="en-US" altLang="ja-JP" sz="3200" b="1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ja-JP" sz="3200" b="1" dirty="0" smtClean="0"/>
              <a:t>	</a:t>
            </a:r>
            <a:r>
              <a:rPr lang="ja-JP" altLang="en-US" sz="3200" b="1" dirty="0" smtClean="0"/>
              <a:t>行動選択 </a:t>
            </a:r>
            <a:r>
              <a:rPr lang="en-US" altLang="ja-JP" sz="3200" b="1" dirty="0" smtClean="0"/>
              <a:t>: k-</a:t>
            </a:r>
            <a:r>
              <a:rPr lang="ja-JP" altLang="en-US" sz="3200" b="1" dirty="0" smtClean="0"/>
              <a:t>確実探査法</a:t>
            </a:r>
            <a:endParaRPr lang="en-US" altLang="ja-JP" sz="3200" b="1" dirty="0" smtClean="0"/>
          </a:p>
        </p:txBody>
      </p:sp>
      <p:pic>
        <p:nvPicPr>
          <p:cNvPr id="8" name="コンテンツ プレースホルダー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264" t="57924" r="8524" b="7754"/>
          <a:stretch/>
        </p:blipFill>
        <p:spPr>
          <a:xfrm rot="16200000">
            <a:off x="4385085" y="1042205"/>
            <a:ext cx="3306499" cy="7031654"/>
          </a:xfrm>
        </p:spPr>
      </p:pic>
    </p:spTree>
    <p:extLst>
      <p:ext uri="{BB962C8B-B14F-4D97-AF65-F5344CB8AC3E}">
        <p14:creationId xmlns:p14="http://schemas.microsoft.com/office/powerpoint/2010/main" val="188910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2.4.6</a:t>
            </a:r>
            <a:r>
              <a:rPr lang="ja-JP" altLang="en-US" sz="4000" b="1" dirty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 深層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学習</a:t>
            </a:r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(DQN)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838199" y="1169773"/>
            <a:ext cx="11134725" cy="51651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ja-JP" altLang="en-US" sz="3200" b="1" dirty="0"/>
              <a:t>深層</a:t>
            </a:r>
            <a:r>
              <a:rPr lang="ja-JP" altLang="en-US" sz="3200" b="1" dirty="0" smtClean="0"/>
              <a:t>学習 </a:t>
            </a:r>
            <a:r>
              <a:rPr lang="en-US" altLang="ja-JP" sz="3200" b="1" dirty="0" smtClean="0"/>
              <a:t>+ </a:t>
            </a:r>
            <a:r>
              <a:rPr lang="ja-JP" altLang="en-US" sz="3200" b="1" dirty="0" smtClean="0"/>
              <a:t>強化学習 ⇒ </a:t>
            </a:r>
            <a:r>
              <a:rPr lang="en-US" altLang="ja-JP" sz="3200" b="1" dirty="0" smtClean="0"/>
              <a:t>Deep Q-Network (DQN)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ja-JP" altLang="en-US" sz="3200" b="1" dirty="0"/>
              <a:t>膨大</a:t>
            </a:r>
            <a:r>
              <a:rPr lang="ja-JP" altLang="en-US" sz="3200" b="1" dirty="0" smtClean="0"/>
              <a:t>な量のデータをディープ化して処理</a:t>
            </a:r>
            <a:r>
              <a:rPr lang="en-US" altLang="ja-JP" sz="3200" b="1" dirty="0" smtClean="0"/>
              <a:t>, Q-learning</a:t>
            </a:r>
            <a:r>
              <a:rPr lang="ja-JP" altLang="en-US" sz="3200" b="1" dirty="0" smtClean="0"/>
              <a:t>で学習</a:t>
            </a:r>
            <a:endParaRPr lang="en-US" altLang="ja-JP" sz="3200" b="1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altLang="ja-JP" sz="3200" b="1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ja-JP" altLang="en-US" sz="3200" b="1" dirty="0" smtClean="0"/>
              <a:t>ネットワークの教師信号は？</a:t>
            </a:r>
            <a:endParaRPr lang="en-US" altLang="ja-JP" sz="3200" b="1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ja-JP" altLang="en-US" sz="3200" b="1" dirty="0" smtClean="0"/>
              <a:t>⇒</a:t>
            </a:r>
            <a:r>
              <a:rPr lang="en-US" altLang="ja-JP" sz="3200" b="1" dirty="0" smtClean="0"/>
              <a:t>Q-learning</a:t>
            </a:r>
            <a:r>
              <a:rPr lang="ja-JP" altLang="en-US" sz="3200" b="1" dirty="0" smtClean="0"/>
              <a:t>により与えられる</a:t>
            </a:r>
            <a:endParaRPr lang="en-US" altLang="ja-JP" sz="3200" b="1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ja-JP" altLang="en-US" sz="3200" b="1" dirty="0" smtClean="0"/>
              <a:t>⇒試行錯誤をしなければならない！</a:t>
            </a:r>
            <a:endParaRPr lang="en-US" altLang="ja-JP" sz="3200" b="1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ja-JP" altLang="en-US" sz="3200" b="1" dirty="0" smtClean="0"/>
              <a:t>⇒結局</a:t>
            </a:r>
            <a:r>
              <a:rPr lang="en-US" altLang="ja-JP" sz="3200" b="1" dirty="0" smtClean="0"/>
              <a:t>, </a:t>
            </a:r>
            <a:r>
              <a:rPr lang="ja-JP" altLang="en-US" sz="3200" b="1" dirty="0" smtClean="0"/>
              <a:t>計算量は膨大に</a:t>
            </a:r>
            <a:endParaRPr lang="en-US" altLang="ja-JP" sz="3200" b="1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ja-JP" altLang="en-US" sz="3200" b="1" dirty="0" smtClean="0"/>
              <a:t>⇒</a:t>
            </a:r>
            <a:r>
              <a:rPr lang="en-US" altLang="ja-JP" sz="3200" b="1" dirty="0" err="1" smtClean="0"/>
              <a:t>XoL</a:t>
            </a:r>
            <a:r>
              <a:rPr lang="ja-JP" altLang="en-US" sz="3200" b="1" dirty="0" smtClean="0"/>
              <a:t>で一回一回の体験を貴重なものにすればよい！</a:t>
            </a:r>
            <a:endParaRPr lang="en-US" altLang="ja-JP" sz="3200" b="1" dirty="0" smtClean="0"/>
          </a:p>
        </p:txBody>
      </p:sp>
    </p:spTree>
    <p:extLst>
      <p:ext uri="{BB962C8B-B14F-4D97-AF65-F5344CB8AC3E}">
        <p14:creationId xmlns:p14="http://schemas.microsoft.com/office/powerpoint/2010/main" val="257860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48" t="7752" r="39732" b="53285"/>
          <a:stretch/>
        </p:blipFill>
        <p:spPr>
          <a:xfrm rot="16024940">
            <a:off x="3735391" y="816482"/>
            <a:ext cx="4161298" cy="7796958"/>
          </a:xfr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2.4.6</a:t>
            </a:r>
            <a:r>
              <a:rPr lang="ja-JP" altLang="en-US" sz="4000" b="1" dirty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 </a:t>
            </a:r>
            <a:r>
              <a:rPr lang="en-US" altLang="ja-JP" sz="4000" b="1" dirty="0" err="1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XoL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を</a:t>
            </a:r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DQN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に適用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838199" y="1169773"/>
            <a:ext cx="11134725" cy="51651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ja-JP" sz="3200" b="1" dirty="0" err="1" smtClean="0"/>
              <a:t>XoL</a:t>
            </a:r>
            <a:r>
              <a:rPr lang="ja-JP" altLang="en-US" sz="3200" b="1" dirty="0" smtClean="0"/>
              <a:t>の学習結果を</a:t>
            </a:r>
            <a:r>
              <a:rPr lang="en-US" altLang="ja-JP" sz="3200" b="1" dirty="0" smtClean="0"/>
              <a:t>DQN</a:t>
            </a:r>
            <a:r>
              <a:rPr lang="ja-JP" altLang="en-US" sz="3200" b="1" dirty="0" smtClean="0"/>
              <a:t>に適用</a:t>
            </a:r>
            <a:r>
              <a:rPr lang="en-US" altLang="ja-JP" sz="3200" b="1" dirty="0" smtClean="0"/>
              <a:t>(DQN with PS)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ja-JP" altLang="en-US" sz="3200" b="1" dirty="0" smtClean="0"/>
              <a:t>⇒</a:t>
            </a:r>
            <a:r>
              <a:rPr lang="ja-JP" altLang="en-US" sz="3200" b="1" dirty="0"/>
              <a:t>実際</a:t>
            </a:r>
            <a:r>
              <a:rPr lang="ja-JP" altLang="en-US" sz="3200" b="1" dirty="0" smtClean="0"/>
              <a:t>に</a:t>
            </a:r>
            <a:r>
              <a:rPr lang="en-US" altLang="ja-JP" sz="3200" b="1" dirty="0" smtClean="0"/>
              <a:t>Q-learning</a:t>
            </a:r>
            <a:r>
              <a:rPr lang="ja-JP" altLang="en-US" sz="3200" b="1" dirty="0" smtClean="0"/>
              <a:t>の学習が進んでいなくても</a:t>
            </a:r>
            <a:r>
              <a:rPr lang="en-US" altLang="ja-JP" sz="3200" b="1" dirty="0" smtClean="0"/>
              <a:t>,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ja-JP" sz="3200" b="1" dirty="0"/>
              <a:t> </a:t>
            </a:r>
            <a:r>
              <a:rPr lang="en-US" altLang="ja-JP" sz="3200" b="1" dirty="0" smtClean="0"/>
              <a:t>   </a:t>
            </a:r>
            <a:r>
              <a:rPr lang="ja-JP" altLang="en-US" sz="3200" b="1" dirty="0" smtClean="0"/>
              <a:t>効率的なネットワークの学習を行い</a:t>
            </a:r>
            <a:r>
              <a:rPr lang="en-US" altLang="ja-JP" sz="3200" b="1" dirty="0" smtClean="0"/>
              <a:t>, </a:t>
            </a:r>
            <a:r>
              <a:rPr lang="ja-JP" altLang="en-US" sz="3200" b="1" dirty="0" smtClean="0"/>
              <a:t>計算量が低減</a:t>
            </a:r>
            <a:endParaRPr lang="en-US" altLang="ja-JP" sz="3200" b="1" dirty="0" smtClean="0"/>
          </a:p>
        </p:txBody>
      </p:sp>
    </p:spTree>
    <p:extLst>
      <p:ext uri="{BB962C8B-B14F-4D97-AF65-F5344CB8AC3E}">
        <p14:creationId xmlns:p14="http://schemas.microsoft.com/office/powerpoint/2010/main" val="1405626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0" y="2162629"/>
            <a:ext cx="12192000" cy="1628708"/>
          </a:xfrm>
        </p:spPr>
        <p:txBody>
          <a:bodyPr>
            <a:no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2.4.7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おわりに</a:t>
            </a:r>
            <a:endParaRPr lang="en-US" altLang="ja-JP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cxnSp>
        <p:nvCxnSpPr>
          <p:cNvPr id="4" name="直線コネクタ 3"/>
          <p:cNvCxnSpPr/>
          <p:nvPr/>
        </p:nvCxnSpPr>
        <p:spPr>
          <a:xfrm>
            <a:off x="-115329" y="4054947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3997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2.4.7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まとめ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コンテンツ プレースホルダー 2"/>
          <p:cNvSpPr txBox="1">
            <a:spLocks/>
          </p:cNvSpPr>
          <p:nvPr/>
        </p:nvSpPr>
        <p:spPr>
          <a:xfrm>
            <a:off x="838199" y="1169773"/>
            <a:ext cx="11134725" cy="51651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sz="3200" b="1" dirty="0" err="1" smtClean="0"/>
              <a:t>XoL</a:t>
            </a:r>
            <a:r>
              <a:rPr lang="ja-JP" altLang="en-US" sz="3200" b="1" dirty="0" smtClean="0"/>
              <a:t>はそれ自体で完結している学習手法</a:t>
            </a:r>
            <a:endParaRPr lang="en-US" altLang="ja-JP" sz="3200" b="1" dirty="0" smtClean="0"/>
          </a:p>
          <a:p>
            <a:r>
              <a:rPr lang="ja-JP" altLang="en-US" sz="3200" b="1" dirty="0" smtClean="0"/>
              <a:t>強化学習とはバックグラウンドが異なる</a:t>
            </a:r>
            <a:endParaRPr lang="en-US" altLang="ja-JP" sz="3200" b="1" dirty="0" smtClean="0"/>
          </a:p>
          <a:p>
            <a:r>
              <a:rPr lang="ja-JP" altLang="en-US" sz="3200" b="1" dirty="0" smtClean="0"/>
              <a:t>強化学習とは異なり</a:t>
            </a:r>
            <a:r>
              <a:rPr lang="en-US" altLang="ja-JP" sz="3200" b="1" dirty="0" smtClean="0"/>
              <a:t>, </a:t>
            </a:r>
            <a:r>
              <a:rPr lang="ja-JP" altLang="en-US" sz="3200" b="1" dirty="0" smtClean="0"/>
              <a:t>合理的な解を追及</a:t>
            </a:r>
            <a:endParaRPr lang="en-US" altLang="ja-JP" sz="3200" b="1" dirty="0" smtClean="0"/>
          </a:p>
          <a:p>
            <a:r>
              <a:rPr lang="ja-JP" altLang="en-US" sz="3200" b="1" dirty="0" smtClean="0"/>
              <a:t>ほかの手法と組み合わせることで</a:t>
            </a:r>
            <a:r>
              <a:rPr lang="en-US" altLang="ja-JP" sz="3200" b="1" dirty="0" smtClean="0"/>
              <a:t>, </a:t>
            </a:r>
            <a:r>
              <a:rPr lang="ja-JP" altLang="en-US" sz="3200" b="1" dirty="0" smtClean="0"/>
              <a:t>効率的に良い解を導くことが期待される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/>
              <a:t>　</a:t>
            </a:r>
            <a:r>
              <a:rPr lang="ja-JP" altLang="en-US" sz="3200" b="1" dirty="0" smtClean="0"/>
              <a:t>　</a:t>
            </a:r>
            <a:r>
              <a:rPr lang="en-US" altLang="ja-JP" sz="3200" b="1" dirty="0" smtClean="0"/>
              <a:t>ex)</a:t>
            </a:r>
            <a:r>
              <a:rPr lang="ja-JP" altLang="en-US" sz="3200" b="1" dirty="0" smtClean="0"/>
              <a:t>ハイブリッド手法</a:t>
            </a:r>
            <a:r>
              <a:rPr lang="en-US" altLang="ja-JP" sz="3200" b="1" dirty="0" smtClean="0"/>
              <a:t>, DQN with PS</a:t>
            </a:r>
          </a:p>
          <a:p>
            <a:r>
              <a:rPr lang="ja-JP" altLang="en-US" sz="3200" b="1" dirty="0" smtClean="0"/>
              <a:t>ビッグデータを扱うこれからには必要不可欠！</a:t>
            </a:r>
            <a:endParaRPr lang="en-US" altLang="ja-JP" sz="3200" b="1" dirty="0" smtClean="0"/>
          </a:p>
        </p:txBody>
      </p:sp>
    </p:spTree>
    <p:extLst>
      <p:ext uri="{BB962C8B-B14F-4D97-AF65-F5344CB8AC3E}">
        <p14:creationId xmlns:p14="http://schemas.microsoft.com/office/powerpoint/2010/main" val="3739003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節概要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515600" cy="5165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3200" b="1" dirty="0" smtClean="0"/>
              <a:t>学習の高速化にはいくつかの観点</a:t>
            </a:r>
            <a:endParaRPr kumimoji="1"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/>
              <a:t>①計算回数</a:t>
            </a:r>
            <a:r>
              <a:rPr lang="en-US" altLang="ja-JP" sz="3200" b="1" dirty="0" smtClean="0"/>
              <a:t>/</a:t>
            </a:r>
            <a:r>
              <a:rPr lang="ja-JP" altLang="en-US" sz="3200" b="1" dirty="0" smtClean="0"/>
              <a:t>計算の単純化で計算時間を減らす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kumimoji="1" lang="ja-JP" altLang="en-US" sz="3200" b="1" dirty="0" smtClean="0"/>
              <a:t>②試行錯誤</a:t>
            </a:r>
            <a:r>
              <a:rPr kumimoji="1" lang="en-US" altLang="ja-JP" sz="3200" b="1" dirty="0" smtClean="0"/>
              <a:t>(for</a:t>
            </a:r>
            <a:r>
              <a:rPr lang="ja-JP" altLang="en-US" sz="3200" b="1" dirty="0" smtClean="0"/>
              <a:t>文のイメージ</a:t>
            </a:r>
            <a:r>
              <a:rPr kumimoji="1" lang="en-US" altLang="ja-JP" sz="3200" b="1" dirty="0" smtClean="0"/>
              <a:t>)</a:t>
            </a:r>
            <a:r>
              <a:rPr kumimoji="1" lang="ja-JP" altLang="en-US" sz="3200" b="1" dirty="0" smtClean="0"/>
              <a:t>を減らす</a:t>
            </a:r>
            <a:endParaRPr kumimoji="1" lang="en-US" altLang="ja-JP" sz="3200" b="1" dirty="0" smtClean="0"/>
          </a:p>
          <a:p>
            <a:pPr marL="0" indent="0">
              <a:buNone/>
            </a:pPr>
            <a:endParaRPr lang="en-US" altLang="ja-JP" sz="3200" b="1" dirty="0"/>
          </a:p>
          <a:p>
            <a:pPr marL="0" indent="0">
              <a:buNone/>
            </a:pPr>
            <a:r>
              <a:rPr kumimoji="1" lang="ja-JP" altLang="en-US" sz="3200" b="1" dirty="0" smtClean="0"/>
              <a:t>今回は</a:t>
            </a:r>
            <a:r>
              <a:rPr lang="ja-JP" altLang="en-US" sz="3200" b="1" dirty="0" smtClean="0"/>
              <a:t>②の話</a:t>
            </a:r>
            <a:r>
              <a:rPr lang="en-US" altLang="ja-JP" sz="3200" b="1" dirty="0" smtClean="0"/>
              <a:t>.</a:t>
            </a:r>
            <a:endParaRPr kumimoji="1" lang="en-US" altLang="ja-JP" sz="3200" b="1" dirty="0" smtClean="0"/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0706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節概要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515600" cy="5165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3200" b="1" dirty="0" smtClean="0"/>
              <a:t>試行錯誤を減らす</a:t>
            </a:r>
            <a:endParaRPr kumimoji="1"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/>
              <a:t>⇒教示</a:t>
            </a:r>
            <a:r>
              <a:rPr lang="en-US" altLang="ja-JP" sz="3200" b="1" dirty="0" smtClean="0"/>
              <a:t>(teaching)</a:t>
            </a:r>
          </a:p>
          <a:p>
            <a:pPr marL="0" indent="0">
              <a:buNone/>
            </a:pPr>
            <a:r>
              <a:rPr kumimoji="1" lang="ja-JP" altLang="en-US" sz="3200" b="1" dirty="0" smtClean="0"/>
              <a:t>　これは</a:t>
            </a:r>
            <a:r>
              <a:rPr kumimoji="1" lang="en-US" altLang="ja-JP" sz="3200" b="1" dirty="0" smtClean="0"/>
              <a:t>, </a:t>
            </a:r>
            <a:r>
              <a:rPr kumimoji="1" lang="ja-JP" altLang="en-US" sz="3200" b="1" dirty="0" smtClean="0"/>
              <a:t>学習器に環境の情報を与えることになる</a:t>
            </a:r>
            <a:endParaRPr kumimoji="1" lang="en-US" altLang="ja-JP" sz="3200" b="1" dirty="0" smtClean="0"/>
          </a:p>
          <a:p>
            <a:pPr marL="0" indent="0">
              <a:buNone/>
            </a:pPr>
            <a:endParaRPr lang="en-US" altLang="ja-JP" sz="3200" b="1" dirty="0"/>
          </a:p>
          <a:p>
            <a:pPr marL="0" indent="0">
              <a:buNone/>
            </a:pPr>
            <a:r>
              <a:rPr kumimoji="1" lang="ja-JP" altLang="en-US" sz="3200" b="1" dirty="0" smtClean="0"/>
              <a:t>環境の情報 </a:t>
            </a:r>
            <a:r>
              <a:rPr kumimoji="1" lang="en-US" altLang="ja-JP" sz="3200" b="1" dirty="0" smtClean="0"/>
              <a:t>: </a:t>
            </a:r>
            <a:r>
              <a:rPr kumimoji="1" lang="ja-JP" altLang="en-US" sz="3200" b="1" dirty="0" smtClean="0"/>
              <a:t>遷移確率</a:t>
            </a:r>
            <a:r>
              <a:rPr kumimoji="1" lang="en-US" altLang="ja-JP" sz="3200" b="1" dirty="0" smtClean="0"/>
              <a:t>, </a:t>
            </a:r>
            <a:r>
              <a:rPr kumimoji="1" lang="ja-JP" altLang="en-US" sz="3200" b="1" dirty="0" smtClean="0"/>
              <a:t>報酬期待値</a:t>
            </a:r>
            <a:r>
              <a:rPr kumimoji="1" lang="en-US" altLang="ja-JP" sz="3200" b="1" dirty="0" smtClean="0"/>
              <a:t>, etc…</a:t>
            </a:r>
          </a:p>
          <a:p>
            <a:pPr marL="0" indent="0">
              <a:buNone/>
            </a:pPr>
            <a:r>
              <a:rPr lang="ja-JP" altLang="en-US" sz="3200" b="1" dirty="0" smtClean="0"/>
              <a:t>⇒事前知識がない場合は使用できない！</a:t>
            </a:r>
            <a:endParaRPr kumimoji="1" lang="en-US" altLang="ja-JP" sz="3200" b="1" dirty="0"/>
          </a:p>
          <a:p>
            <a:pPr marL="0" indent="0">
              <a:buNone/>
            </a:pPr>
            <a:endParaRPr kumimoji="1" lang="en-US" altLang="ja-JP" sz="3200" b="1" dirty="0" smtClean="0"/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986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節概要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515600" cy="5165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200" b="1" dirty="0" smtClean="0"/>
              <a:t>そもそもこれは</a:t>
            </a:r>
            <a:r>
              <a:rPr lang="en-US" altLang="ja-JP" sz="3200" b="1" dirty="0" smtClean="0"/>
              <a:t>, </a:t>
            </a:r>
            <a:r>
              <a:rPr lang="ja-JP" altLang="en-US" sz="3200" b="1" dirty="0" smtClean="0">
                <a:solidFill>
                  <a:srgbClr val="FF0000"/>
                </a:solidFill>
              </a:rPr>
              <a:t>環境の情報が必要な</a:t>
            </a:r>
            <a:r>
              <a:rPr lang="ja-JP" altLang="en-US" sz="3200" b="1" dirty="0" smtClean="0"/>
              <a:t>動的計画法</a:t>
            </a:r>
            <a:r>
              <a:rPr lang="en-US" altLang="ja-JP" sz="3200" b="1" dirty="0" smtClean="0"/>
              <a:t>(DP)</a:t>
            </a:r>
            <a:r>
              <a:rPr lang="ja-JP" altLang="en-US" sz="3200" b="1" dirty="0" smtClean="0"/>
              <a:t>の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lang="en-US" altLang="ja-JP" sz="3200" b="1" dirty="0" smtClean="0"/>
              <a:t>Bellman</a:t>
            </a:r>
            <a:r>
              <a:rPr lang="ja-JP" altLang="en-US" sz="3200" b="1" dirty="0" smtClean="0"/>
              <a:t>方程式から強化学習を構成したために起こる</a:t>
            </a:r>
            <a:endParaRPr lang="en-US" altLang="ja-JP" sz="3200" b="1" dirty="0" smtClean="0"/>
          </a:p>
          <a:p>
            <a:pPr marL="0" indent="0">
              <a:buNone/>
            </a:pPr>
            <a:r>
              <a:rPr kumimoji="1" lang="ja-JP" altLang="en-US" sz="3200" b="1" dirty="0" smtClean="0"/>
              <a:t>⇒別のアプローチで強化学習を再構成！</a:t>
            </a:r>
            <a:endParaRPr kumimoji="1" lang="en-US" altLang="ja-JP" sz="3200" b="1" dirty="0" smtClean="0"/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042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-7971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節概要</a:t>
            </a:r>
            <a:endParaRPr kumimoji="1" lang="ja-JP" altLang="en-US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169773"/>
            <a:ext cx="10515600" cy="51651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3200" b="1" dirty="0" smtClean="0"/>
              <a:t>試行錯誤回数を低減</a:t>
            </a:r>
            <a:endParaRPr lang="en-US" altLang="ja-JP" sz="3200" b="1" dirty="0"/>
          </a:p>
          <a:p>
            <a:pPr marL="0" indent="0">
              <a:buNone/>
            </a:pPr>
            <a:r>
              <a:rPr kumimoji="1" lang="ja-JP" altLang="en-US" sz="3200" b="1" dirty="0" smtClean="0"/>
              <a:t>⇒得られた経験を貴重なものとする</a:t>
            </a:r>
            <a:endParaRPr kumimoji="1" lang="en-US" altLang="ja-JP" sz="3200" b="1" dirty="0" smtClean="0"/>
          </a:p>
          <a:p>
            <a:pPr marL="0" indent="0">
              <a:buNone/>
            </a:pPr>
            <a:r>
              <a:rPr lang="ja-JP" altLang="en-US" sz="3200" b="1" dirty="0" smtClean="0"/>
              <a:t>⇒</a:t>
            </a:r>
            <a:r>
              <a:rPr lang="ja-JP" altLang="en-US" sz="3200" b="1" dirty="0" smtClean="0">
                <a:solidFill>
                  <a:srgbClr val="FF0000"/>
                </a:solidFill>
              </a:rPr>
              <a:t>経験型強化学習</a:t>
            </a:r>
            <a:endParaRPr lang="en-US" altLang="ja-JP" sz="3200" b="1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ja-JP" sz="3200" b="1" dirty="0"/>
              <a:t> </a:t>
            </a:r>
            <a:r>
              <a:rPr lang="en-US" altLang="ja-JP" sz="3200" b="1" dirty="0" smtClean="0"/>
              <a:t>  (Exploitation-oriented Learning: </a:t>
            </a:r>
            <a:r>
              <a:rPr lang="en-US" altLang="ja-JP" sz="3200" b="1" dirty="0" err="1" smtClean="0">
                <a:solidFill>
                  <a:srgbClr val="FF0000"/>
                </a:solidFill>
              </a:rPr>
              <a:t>XoL</a:t>
            </a:r>
            <a:r>
              <a:rPr lang="en-US" altLang="ja-JP" sz="3200" b="1" dirty="0" smtClean="0"/>
              <a:t>)</a:t>
            </a:r>
          </a:p>
        </p:txBody>
      </p:sp>
      <p:cxnSp>
        <p:nvCxnSpPr>
          <p:cNvPr id="5" name="直線コネクタ 4"/>
          <p:cNvCxnSpPr/>
          <p:nvPr/>
        </p:nvCxnSpPr>
        <p:spPr>
          <a:xfrm>
            <a:off x="-115329" y="941044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5856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0" y="2162629"/>
            <a:ext cx="12192000" cy="1628708"/>
          </a:xfrm>
        </p:spPr>
        <p:txBody>
          <a:bodyPr>
            <a:noAutofit/>
          </a:bodyPr>
          <a:lstStyle/>
          <a:p>
            <a:r>
              <a:rPr lang="en-US" altLang="ja-JP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2.4.1 </a:t>
            </a:r>
            <a:r>
              <a:rPr lang="ja-JP" altLang="en-US" sz="4000" b="1" dirty="0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経験強化型学習 </a:t>
            </a:r>
            <a:r>
              <a:rPr lang="en-US" altLang="ja-JP" sz="4000" b="1" dirty="0" err="1" smtClean="0">
                <a:latin typeface="小塚ゴシック Pro B" panose="020B0800000000000000" pitchFamily="34" charset="-128"/>
                <a:ea typeface="小塚ゴシック Pro B" panose="020B0800000000000000" pitchFamily="34" charset="-128"/>
              </a:rPr>
              <a:t>XoL</a:t>
            </a:r>
            <a:endParaRPr lang="en-US" altLang="ja-JP" sz="4000" b="1" dirty="0">
              <a:latin typeface="小塚ゴシック Pro B" panose="020B0800000000000000" pitchFamily="34" charset="-128"/>
              <a:ea typeface="小塚ゴシック Pro B" panose="020B0800000000000000" pitchFamily="34" charset="-128"/>
            </a:endParaRPr>
          </a:p>
        </p:txBody>
      </p:sp>
      <p:cxnSp>
        <p:nvCxnSpPr>
          <p:cNvPr id="4" name="直線コネクタ 3"/>
          <p:cNvCxnSpPr/>
          <p:nvPr/>
        </p:nvCxnSpPr>
        <p:spPr>
          <a:xfrm>
            <a:off x="-115329" y="4054947"/>
            <a:ext cx="12307329" cy="0"/>
          </a:xfrm>
          <a:prstGeom prst="line">
            <a:avLst/>
          </a:prstGeom>
          <a:ln w="762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4147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1442</Words>
  <Application>Microsoft Office PowerPoint</Application>
  <PresentationFormat>ワイド画面</PresentationFormat>
  <Paragraphs>266</Paragraphs>
  <Slides>47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47</vt:i4>
      </vt:variant>
    </vt:vector>
  </HeadingPairs>
  <TitlesOfParts>
    <vt:vector size="54" baseType="lpstr">
      <vt:lpstr>ＭＳ Ｐゴシック</vt:lpstr>
      <vt:lpstr>小塚ゴシック Pro B</vt:lpstr>
      <vt:lpstr>Arial</vt:lpstr>
      <vt:lpstr>Calibri</vt:lpstr>
      <vt:lpstr>Calibri Light</vt:lpstr>
      <vt:lpstr>Cambria Math</vt:lpstr>
      <vt:lpstr>Office テーマ</vt:lpstr>
      <vt:lpstr>第2章 強化学習の発展的理論</vt:lpstr>
      <vt:lpstr>目次</vt:lpstr>
      <vt:lpstr>2.4 試行錯誤回数の低減を指向した手法 : 経験強化型学習 XoL</vt:lpstr>
      <vt:lpstr>2.4節概要</vt:lpstr>
      <vt:lpstr>2.4節概要</vt:lpstr>
      <vt:lpstr>2.4節概要</vt:lpstr>
      <vt:lpstr>2.4節概要</vt:lpstr>
      <vt:lpstr>2.4節概要</vt:lpstr>
      <vt:lpstr>2.4.1 経験強化型学習 XoL</vt:lpstr>
      <vt:lpstr>2.4.1 XoLの特徴</vt:lpstr>
      <vt:lpstr>2.4.1 XoLの手法</vt:lpstr>
      <vt:lpstr>補足 : ルール</vt:lpstr>
      <vt:lpstr>補足 : 有効ルールと無効ルール</vt:lpstr>
      <vt:lpstr>補足 : タイプ2の混合</vt:lpstr>
      <vt:lpstr>補足 : 合理的政策</vt:lpstr>
      <vt:lpstr>2.4.2 1種類の報酬に対応した XoL 手法</vt:lpstr>
      <vt:lpstr>2.4.2 Profit Sharing</vt:lpstr>
      <vt:lpstr>2.4.2 Profit Sharingの合理性定理</vt:lpstr>
      <vt:lpstr>2.4.2 強化関数の例</vt:lpstr>
      <vt:lpstr>2.4.2 合理的政策形成アルゴリズム(RPM)</vt:lpstr>
      <vt:lpstr>2.4.2 タイプ2を含む場合</vt:lpstr>
      <vt:lpstr>2.4.3 報酬および罰に対応した XoL 手法</vt:lpstr>
      <vt:lpstr>2.4.3 罰回避政策形成アルゴリズム(PARP)</vt:lpstr>
      <vt:lpstr>2.4.3 罰回避政策形成アルゴリズム(PARP)</vt:lpstr>
      <vt:lpstr>2.4.3 罰回避政策形成アルゴリズム(PARP)</vt:lpstr>
      <vt:lpstr>2.4.3 改良型罰回避政策形成アルゴリズム</vt:lpstr>
      <vt:lpstr>2.4.3 改良型罰回避政策形成アルゴリズム</vt:lpstr>
      <vt:lpstr>2.4.4 連続値で与えられる感覚入力への対応</vt:lpstr>
      <vt:lpstr>2.4.4 連続値の問題点</vt:lpstr>
      <vt:lpstr>2.4.4 基底関数</vt:lpstr>
      <vt:lpstr>2.4.4 基底関数</vt:lpstr>
      <vt:lpstr>2.4.4 基底関数</vt:lpstr>
      <vt:lpstr>2.4.5 XoL の応用例</vt:lpstr>
      <vt:lpstr>2.4.5 科目分類支援システム</vt:lpstr>
      <vt:lpstr>2.4.5 科目分類支援システム</vt:lpstr>
      <vt:lpstr>2.4.5 科目分類支援システム</vt:lpstr>
      <vt:lpstr>2.4.5 現実的なシステム構成</vt:lpstr>
      <vt:lpstr>2.4.5 アルゴリズムの性能</vt:lpstr>
      <vt:lpstr>2.4.5 腱駆動2足歩行ロボット</vt:lpstr>
      <vt:lpstr>2.4.5腱駆動2足歩行ロボット</vt:lpstr>
      <vt:lpstr>2.4.6 XoL の発展性</vt:lpstr>
      <vt:lpstr>2.4.6 ハイブリッド手法</vt:lpstr>
      <vt:lpstr>2.4.6 ハイブリッド手法</vt:lpstr>
      <vt:lpstr>2.4.6 深層学習(DQN)</vt:lpstr>
      <vt:lpstr>2.4.6 XoLをDQNに適用</vt:lpstr>
      <vt:lpstr>2.4.7 おわりに</vt:lpstr>
      <vt:lpstr>2.4.7 まとめ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第2章 強化学習の発展的理論</dc:title>
  <dc:creator>山倉佑馬</dc:creator>
  <cp:lastModifiedBy>山倉佑馬</cp:lastModifiedBy>
  <cp:revision>2</cp:revision>
  <dcterms:created xsi:type="dcterms:W3CDTF">2017-05-10T07:02:14Z</dcterms:created>
  <dcterms:modified xsi:type="dcterms:W3CDTF">2017-05-10T07:05:20Z</dcterms:modified>
</cp:coreProperties>
</file>

<file path=docProps/thumbnail.jpeg>
</file>